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76" r:id="rId5"/>
    <p:sldId id="262" r:id="rId6"/>
    <p:sldId id="260" r:id="rId7"/>
    <p:sldId id="274" r:id="rId8"/>
    <p:sldId id="268" r:id="rId9"/>
    <p:sldId id="270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andy Casual" panose="020B0604020202020204" charset="0"/>
      <p:regular r:id="rId16"/>
    </p:embeddedFont>
    <p:embeddedFont>
      <p:font typeface="VAG Rounded Std Light" panose="020F0502020204020204" pitchFamily="3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8" autoAdjust="0"/>
    <p:restoredTop sz="84314" autoAdjust="0"/>
  </p:normalViewPr>
  <p:slideViewPr>
    <p:cSldViewPr>
      <p:cViewPr varScale="1">
        <p:scale>
          <a:sx n="63" d="100"/>
          <a:sy n="63" d="100"/>
        </p:scale>
        <p:origin x="82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7E8EC-EBCD-436A-910F-B70A56ADA599}" type="datetimeFigureOut">
              <a:rPr lang="en-GB" smtClean="0"/>
              <a:t>04/01/2024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FFAB3-37F2-4D5B-9DC6-311FB881C1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90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FFAB3-37F2-4D5B-9DC6-311FB881C13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670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FFAB3-37F2-4D5B-9DC6-311FB881C13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992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FFAB3-37F2-4D5B-9DC6-311FB881C13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2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FFAB3-37F2-4D5B-9DC6-311FB881C13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5077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FFAB3-37F2-4D5B-9DC6-311FB881C13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624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baseline="0" dirty="0"/>
              <a:t>Please do not edit this slide, thank you. </a:t>
            </a:r>
            <a:endParaRPr lang="en-US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FFAB3-37F2-4D5B-9DC6-311FB881C13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591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baseline="0" dirty="0"/>
              <a:t>Please do not edit this slide, thank you. </a:t>
            </a:r>
            <a:endParaRPr lang="en-US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FFAB3-37F2-4D5B-9DC6-311FB881C13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581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baseline="0" dirty="0"/>
              <a:t>Please do not edit this slide, thank you. </a:t>
            </a:r>
            <a:endParaRPr lang="en-US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FFAB3-37F2-4D5B-9DC6-311FB881C13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323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baseline="0" dirty="0"/>
              <a:t>Please do not edit this slide, thank you. </a:t>
            </a:r>
            <a:endParaRPr lang="en-US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FFAB3-37F2-4D5B-9DC6-311FB881C133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634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2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22.svg"/><Relationship Id="rId4" Type="http://schemas.openxmlformats.org/officeDocument/2006/relationships/image" Target="../media/image18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6.sv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34.svg"/><Relationship Id="rId4" Type="http://schemas.openxmlformats.org/officeDocument/2006/relationships/image" Target="../media/image30.sv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37.jpeg"/><Relationship Id="rId3" Type="http://schemas.openxmlformats.org/officeDocument/2006/relationships/image" Target="../media/image25.png"/><Relationship Id="rId7" Type="http://schemas.openxmlformats.org/officeDocument/2006/relationships/image" Target="../media/image19.pn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5.jpe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26.svg"/><Relationship Id="rId9" Type="http://schemas.openxmlformats.org/officeDocument/2006/relationships/image" Target="../media/image21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40.jpeg"/><Relationship Id="rId3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11" Type="http://schemas.openxmlformats.org/officeDocument/2006/relationships/image" Target="../media/image25.png"/><Relationship Id="rId5" Type="http://schemas.openxmlformats.org/officeDocument/2006/relationships/image" Target="../media/image38.png"/><Relationship Id="rId10" Type="http://schemas.openxmlformats.org/officeDocument/2006/relationships/image" Target="../media/image22.svg"/><Relationship Id="rId4" Type="http://schemas.openxmlformats.org/officeDocument/2006/relationships/image" Target="../media/image30.sv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7.png"/><Relationship Id="rId3" Type="http://schemas.openxmlformats.org/officeDocument/2006/relationships/image" Target="../media/image4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9.png"/><Relationship Id="rId5" Type="http://schemas.openxmlformats.org/officeDocument/2006/relationships/image" Target="../media/image43.png"/><Relationship Id="rId15" Type="http://schemas.openxmlformats.org/officeDocument/2006/relationships/image" Target="../media/image45.png"/><Relationship Id="rId10" Type="http://schemas.openxmlformats.org/officeDocument/2006/relationships/image" Target="../media/image8.svg"/><Relationship Id="rId4" Type="http://schemas.openxmlformats.org/officeDocument/2006/relationships/image" Target="../media/image42.svg"/><Relationship Id="rId9" Type="http://schemas.openxmlformats.org/officeDocument/2006/relationships/image" Target="../media/image7.png"/><Relationship Id="rId1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4">
            <a:extLst>
              <a:ext uri="{FF2B5EF4-FFF2-40B4-BE49-F238E27FC236}">
                <a16:creationId xmlns:a16="http://schemas.microsoft.com/office/drawing/2014/main" id="{C0520E2C-F5B9-E4D4-03B1-B893348969AE}"/>
              </a:ext>
            </a:extLst>
          </p:cNvPr>
          <p:cNvSpPr/>
          <p:nvPr/>
        </p:nvSpPr>
        <p:spPr>
          <a:xfrm>
            <a:off x="1481242" y="1987232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" name="Freeform 2"/>
          <p:cNvSpPr/>
          <p:nvPr/>
        </p:nvSpPr>
        <p:spPr>
          <a:xfrm rot="-10800000" flipH="1">
            <a:off x="6735728" y="8690686"/>
            <a:ext cx="11552272" cy="1596314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 flipH="1">
            <a:off x="0" y="0"/>
            <a:ext cx="8896727" cy="1595504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" name="Freeform 4"/>
          <p:cNvSpPr/>
          <p:nvPr/>
        </p:nvSpPr>
        <p:spPr>
          <a:xfrm rot="171232">
            <a:off x="2305526" y="2656014"/>
            <a:ext cx="1737858" cy="1583030"/>
          </a:xfrm>
          <a:custGeom>
            <a:avLst/>
            <a:gdLst/>
            <a:ahLst/>
            <a:cxnLst/>
            <a:rect l="l" t="t" r="r" b="b"/>
            <a:pathLst>
              <a:path w="1737858" h="1583030">
                <a:moveTo>
                  <a:pt x="0" y="0"/>
                </a:moveTo>
                <a:lnTo>
                  <a:pt x="1737858" y="0"/>
                </a:lnTo>
                <a:lnTo>
                  <a:pt x="1737858" y="1583031"/>
                </a:lnTo>
                <a:lnTo>
                  <a:pt x="0" y="158303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6" name="TextBox 6"/>
          <p:cNvSpPr txBox="1"/>
          <p:nvPr/>
        </p:nvSpPr>
        <p:spPr>
          <a:xfrm>
            <a:off x="3544596" y="4094700"/>
            <a:ext cx="11771604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000"/>
              </a:lnSpc>
            </a:pPr>
            <a:r>
              <a:rPr lang="en-US" sz="10800" b="1" spc="343" dirty="0">
                <a:solidFill>
                  <a:srgbClr val="0077B3"/>
                </a:solidFill>
                <a:latin typeface="Handy Casual" panose="020B0604020202020204" charset="0"/>
              </a:rPr>
              <a:t>School life</a:t>
            </a:r>
          </a:p>
          <a:p>
            <a:pPr algn="just">
              <a:lnSpc>
                <a:spcPts val="10000"/>
              </a:lnSpc>
            </a:pPr>
            <a:r>
              <a:rPr lang="en-US" sz="10800" b="1" spc="189" dirty="0">
                <a:solidFill>
                  <a:srgbClr val="0077B3"/>
                </a:solidFill>
                <a:latin typeface="Handy Casual" panose="020B0604020202020204" charset="0"/>
              </a:rPr>
              <a:t>with half a heart</a:t>
            </a:r>
          </a:p>
          <a:p>
            <a:pPr algn="just">
              <a:lnSpc>
                <a:spcPts val="10000"/>
              </a:lnSpc>
            </a:pPr>
            <a:endParaRPr lang="en-US" sz="10800" b="1" spc="343" dirty="0">
              <a:solidFill>
                <a:srgbClr val="0077B3"/>
              </a:solidFill>
              <a:latin typeface="Handy Casual" panose="020B0604020202020204" charset="0"/>
            </a:endParaRPr>
          </a:p>
        </p:txBody>
      </p:sp>
      <p:sp>
        <p:nvSpPr>
          <p:cNvPr id="8" name="Freeform 8"/>
          <p:cNvSpPr/>
          <p:nvPr/>
        </p:nvSpPr>
        <p:spPr>
          <a:xfrm rot="-9379677" flipV="1">
            <a:off x="10124332" y="1808791"/>
            <a:ext cx="3617028" cy="3833073"/>
          </a:xfrm>
          <a:custGeom>
            <a:avLst/>
            <a:gdLst/>
            <a:ahLst/>
            <a:cxnLst/>
            <a:rect l="l" t="t" r="r" b="b"/>
            <a:pathLst>
              <a:path w="3617028" h="3833073">
                <a:moveTo>
                  <a:pt x="0" y="3833073"/>
                </a:moveTo>
                <a:lnTo>
                  <a:pt x="3617027" y="3833073"/>
                </a:lnTo>
                <a:lnTo>
                  <a:pt x="3617027" y="0"/>
                </a:lnTo>
                <a:lnTo>
                  <a:pt x="0" y="0"/>
                </a:lnTo>
                <a:lnTo>
                  <a:pt x="0" y="3833073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9" name="Freeform 9"/>
          <p:cNvSpPr/>
          <p:nvPr/>
        </p:nvSpPr>
        <p:spPr>
          <a:xfrm rot="-1399026">
            <a:off x="14456468" y="3188463"/>
            <a:ext cx="1719464" cy="2465181"/>
          </a:xfrm>
          <a:custGeom>
            <a:avLst/>
            <a:gdLst/>
            <a:ahLst/>
            <a:cxnLst/>
            <a:rect l="l" t="t" r="r" b="b"/>
            <a:pathLst>
              <a:path w="1719464" h="2465181">
                <a:moveTo>
                  <a:pt x="0" y="0"/>
                </a:moveTo>
                <a:lnTo>
                  <a:pt x="1719464" y="0"/>
                </a:lnTo>
                <a:lnTo>
                  <a:pt x="1719464" y="2465180"/>
                </a:lnTo>
                <a:lnTo>
                  <a:pt x="0" y="2465180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pic>
        <p:nvPicPr>
          <p:cNvPr id="5" name="Picture 4" descr="A blue and white circle with a red heart and numbers&#10;&#10;Description automatically generated">
            <a:extLst>
              <a:ext uri="{FF2B5EF4-FFF2-40B4-BE49-F238E27FC236}">
                <a16:creationId xmlns:a16="http://schemas.microsoft.com/office/drawing/2014/main" id="{12A07E68-1451-55F7-D3AA-0028B1B4B30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8187" y="5821839"/>
            <a:ext cx="3746000" cy="3746000"/>
          </a:xfrm>
          <a:prstGeom prst="rect">
            <a:avLst/>
          </a:prstGeom>
        </p:spPr>
      </p:pic>
      <p:sp>
        <p:nvSpPr>
          <p:cNvPr id="11" name="TextBox 20">
            <a:extLst>
              <a:ext uri="{FF2B5EF4-FFF2-40B4-BE49-F238E27FC236}">
                <a16:creationId xmlns:a16="http://schemas.microsoft.com/office/drawing/2014/main" id="{6F9C6E33-B424-F4E1-5DEC-E882F1D297D3}"/>
              </a:ext>
            </a:extLst>
          </p:cNvPr>
          <p:cNvSpPr txBox="1"/>
          <p:nvPr/>
        </p:nvSpPr>
        <p:spPr>
          <a:xfrm>
            <a:off x="630114" y="8828332"/>
            <a:ext cx="10439400" cy="956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00"/>
              </a:lnSpc>
            </a:pPr>
            <a:r>
              <a:rPr lang="en-US" sz="2400" b="1" dirty="0">
                <a:solidFill>
                  <a:srgbClr val="0077B3"/>
                </a:solidFill>
                <a:latin typeface="VAG Rounded Std Light" panose="020F05020202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Powered by Little Hearts Matter,</a:t>
            </a:r>
          </a:p>
          <a:p>
            <a:pPr>
              <a:lnSpc>
                <a:spcPts val="3800"/>
              </a:lnSpc>
            </a:pPr>
            <a:r>
              <a:rPr lang="en-US" sz="2400" b="1" dirty="0">
                <a:solidFill>
                  <a:srgbClr val="0077B3"/>
                </a:solidFill>
                <a:latin typeface="VAG Rounded Std Light" panose="020F05020202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registered charity number </a:t>
            </a:r>
            <a:r>
              <a:rPr lang="en-GB" sz="2400" b="1" i="0" dirty="0">
                <a:solidFill>
                  <a:srgbClr val="0077B3"/>
                </a:solidFill>
                <a:effectLst/>
                <a:latin typeface="VAG Rounded Std Light" panose="020F0502020204020204" pitchFamily="34" charset="0"/>
              </a:rPr>
              <a:t>1123290</a:t>
            </a:r>
            <a:r>
              <a:rPr lang="en-US" sz="2400" b="1" dirty="0">
                <a:solidFill>
                  <a:srgbClr val="0077B3"/>
                </a:solidFill>
                <a:latin typeface="VAG Rounded Std Light" panose="020F05020202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 </a:t>
            </a:r>
          </a:p>
        </p:txBody>
      </p:sp>
      <p:pic>
        <p:nvPicPr>
          <p:cNvPr id="12" name="Picture 1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6C40326-7060-AF07-1654-5AE60E0D8B3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7220" y="215843"/>
            <a:ext cx="4191000" cy="1397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>
            <a:extLst>
              <a:ext uri="{FF2B5EF4-FFF2-40B4-BE49-F238E27FC236}">
                <a16:creationId xmlns:a16="http://schemas.microsoft.com/office/drawing/2014/main" id="{9F29B5BF-3CA5-DBFC-4E73-093E1EE5E535}"/>
              </a:ext>
            </a:extLst>
          </p:cNvPr>
          <p:cNvSpPr/>
          <p:nvPr/>
        </p:nvSpPr>
        <p:spPr>
          <a:xfrm>
            <a:off x="1551622" y="1623576"/>
            <a:ext cx="6879165" cy="6491724"/>
          </a:xfrm>
          <a:custGeom>
            <a:avLst/>
            <a:gdLst/>
            <a:ahLst/>
            <a:cxnLst/>
            <a:rect l="l" t="t" r="r" b="b"/>
            <a:pathLst>
              <a:path w="9043516" h="8229600">
                <a:moveTo>
                  <a:pt x="0" y="0"/>
                </a:moveTo>
                <a:lnTo>
                  <a:pt x="9043516" y="0"/>
                </a:lnTo>
                <a:lnTo>
                  <a:pt x="90435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" name="TextBox 4"/>
          <p:cNvSpPr txBox="1"/>
          <p:nvPr/>
        </p:nvSpPr>
        <p:spPr>
          <a:xfrm>
            <a:off x="9144000" y="2166706"/>
            <a:ext cx="7307783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59"/>
              </a:lnSpc>
              <a:spcBef>
                <a:spcPct val="0"/>
              </a:spcBef>
            </a:pPr>
            <a:r>
              <a:rPr lang="en-US" sz="11500" dirty="0">
                <a:solidFill>
                  <a:srgbClr val="0077B3"/>
                </a:solidFill>
                <a:latin typeface="Handy Casual" panose="020B0604020202020204" charset="0"/>
              </a:rPr>
              <a:t>My Heart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67694" y="8385175"/>
            <a:ext cx="624702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75"/>
              </a:lnSpc>
              <a:spcBef>
                <a:spcPct val="0"/>
              </a:spcBef>
            </a:pPr>
            <a:r>
              <a:rPr lang="en-US" sz="6000" dirty="0">
                <a:solidFill>
                  <a:srgbClr val="000000"/>
                </a:solidFill>
                <a:latin typeface="Handy Casual"/>
              </a:rPr>
              <a:t>Hey! My name is ____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3802707"/>
            <a:ext cx="6501248" cy="4257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16"/>
              </a:lnSpc>
              <a:spcBef>
                <a:spcPct val="0"/>
              </a:spcBef>
            </a:pPr>
            <a:r>
              <a:rPr lang="en-GB" sz="3600" dirty="0">
                <a:solidFill>
                  <a:srgbClr val="050505"/>
                </a:solidFill>
                <a:latin typeface="Handy Casual" panose="020B0604020202020204" charset="0"/>
              </a:rPr>
              <a:t>M</a:t>
            </a:r>
            <a:r>
              <a:rPr lang="en-GB" sz="3600" b="0" i="0" dirty="0">
                <a:solidFill>
                  <a:srgbClr val="050505"/>
                </a:solidFill>
                <a:effectLst/>
                <a:latin typeface="Handy Casual" panose="020B0604020202020204" charset="0"/>
              </a:rPr>
              <a:t>y name is </a:t>
            </a:r>
            <a:r>
              <a:rPr lang="en-GB" sz="3600" dirty="0">
                <a:solidFill>
                  <a:srgbClr val="050505"/>
                </a:solidFill>
                <a:latin typeface="Handy Casual" panose="020B0604020202020204" charset="0"/>
              </a:rPr>
              <a:t>___</a:t>
            </a:r>
            <a:r>
              <a:rPr lang="en-GB" sz="3600" b="0" i="0" dirty="0">
                <a:solidFill>
                  <a:srgbClr val="050505"/>
                </a:solidFill>
                <a:effectLst/>
                <a:latin typeface="Handy Casual" panose="020B0604020202020204" charset="0"/>
              </a:rPr>
              <a:t>, you </a:t>
            </a:r>
            <a:r>
              <a:rPr lang="en-GB" sz="3600" dirty="0">
                <a:solidFill>
                  <a:srgbClr val="050505"/>
                </a:solidFill>
                <a:latin typeface="Handy Casual" panose="020B0604020202020204" charset="0"/>
              </a:rPr>
              <a:t>might not notice but I </a:t>
            </a:r>
            <a:r>
              <a:rPr lang="en-GB" sz="3600" b="0" i="0" dirty="0">
                <a:solidFill>
                  <a:srgbClr val="050505"/>
                </a:solidFill>
                <a:effectLst/>
                <a:latin typeface="Handy Casual" panose="020B0604020202020204" charset="0"/>
              </a:rPr>
              <a:t>have a special heart </a:t>
            </a:r>
            <a:r>
              <a:rPr lang="en-GB" sz="3600" dirty="0">
                <a:solidFill>
                  <a:srgbClr val="050505"/>
                </a:solidFill>
                <a:latin typeface="Handy Casual" panose="020B0604020202020204" charset="0"/>
              </a:rPr>
              <a:t>and have </a:t>
            </a:r>
            <a:r>
              <a:rPr lang="en-GB" sz="3600" b="0" i="0" dirty="0">
                <a:solidFill>
                  <a:srgbClr val="050505"/>
                </a:solidFill>
                <a:effectLst/>
                <a:latin typeface="Handy Casual" panose="020B0604020202020204" charset="0"/>
              </a:rPr>
              <a:t>had </a:t>
            </a:r>
            <a:r>
              <a:rPr lang="en-GB" sz="3600" dirty="0">
                <a:solidFill>
                  <a:srgbClr val="050505"/>
                </a:solidFill>
                <a:latin typeface="Handy Casual" panose="020B0604020202020204" charset="0"/>
              </a:rPr>
              <a:t>___ </a:t>
            </a:r>
            <a:r>
              <a:rPr lang="en-GB" sz="3600" b="0" i="0" dirty="0">
                <a:solidFill>
                  <a:srgbClr val="050505"/>
                </a:solidFill>
                <a:effectLst/>
                <a:latin typeface="Handy Casual" panose="020B0604020202020204" charset="0"/>
              </a:rPr>
              <a:t>heart operations in my life.</a:t>
            </a:r>
          </a:p>
          <a:p>
            <a:pPr>
              <a:lnSpc>
                <a:spcPts val="4716"/>
              </a:lnSpc>
              <a:spcBef>
                <a:spcPct val="0"/>
              </a:spcBef>
            </a:pPr>
            <a:endParaRPr lang="en-GB" sz="3600" dirty="0">
              <a:solidFill>
                <a:srgbClr val="050505"/>
              </a:solidFill>
              <a:latin typeface="Handy Casual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000" dirty="0">
                <a:latin typeface="Handy Casual" panose="020B0604020202020204" charset="0"/>
              </a:rPr>
              <a:t>Use this space to </a:t>
            </a:r>
            <a:r>
              <a:rPr lang="en-GB" sz="4000" baseline="0" dirty="0">
                <a:latin typeface="Handy Casual" panose="020B0604020202020204" charset="0"/>
              </a:rPr>
              <a:t>tell the audience what having a special heart means for you / your child.</a:t>
            </a: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29B94065-D65A-1A68-1051-9A6B8222DEA5}"/>
              </a:ext>
            </a:extLst>
          </p:cNvPr>
          <p:cNvSpPr/>
          <p:nvPr/>
        </p:nvSpPr>
        <p:spPr>
          <a:xfrm rot="-10800000" flipH="1">
            <a:off x="7670131" y="8661831"/>
            <a:ext cx="12159733" cy="1680254"/>
          </a:xfrm>
          <a:custGeom>
            <a:avLst/>
            <a:gdLst/>
            <a:ahLst/>
            <a:cxnLst/>
            <a:rect l="l" t="t" r="r" b="b"/>
            <a:pathLst>
              <a:path w="12159733" h="1680254">
                <a:moveTo>
                  <a:pt x="12159733" y="0"/>
                </a:moveTo>
                <a:lnTo>
                  <a:pt x="0" y="0"/>
                </a:lnTo>
                <a:lnTo>
                  <a:pt x="0" y="1680254"/>
                </a:lnTo>
                <a:lnTo>
                  <a:pt x="12159733" y="1680254"/>
                </a:lnTo>
                <a:lnTo>
                  <a:pt x="1215973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B2BB3E77-5B73-53D0-638A-0F500791726D}"/>
              </a:ext>
            </a:extLst>
          </p:cNvPr>
          <p:cNvSpPr/>
          <p:nvPr/>
        </p:nvSpPr>
        <p:spPr>
          <a:xfrm flipH="1">
            <a:off x="-1972581" y="-143918"/>
            <a:ext cx="13032502" cy="1800855"/>
          </a:xfrm>
          <a:custGeom>
            <a:avLst/>
            <a:gdLst/>
            <a:ahLst/>
            <a:cxnLst/>
            <a:rect l="l" t="t" r="r" b="b"/>
            <a:pathLst>
              <a:path w="13032502" h="1800855">
                <a:moveTo>
                  <a:pt x="13032501" y="0"/>
                </a:moveTo>
                <a:lnTo>
                  <a:pt x="0" y="0"/>
                </a:lnTo>
                <a:lnTo>
                  <a:pt x="0" y="1800855"/>
                </a:lnTo>
                <a:lnTo>
                  <a:pt x="13032501" y="1800855"/>
                </a:lnTo>
                <a:lnTo>
                  <a:pt x="130325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D3B4A903-A9BF-8FA8-FC8E-C6956F05BC74}"/>
              </a:ext>
            </a:extLst>
          </p:cNvPr>
          <p:cNvSpPr txBox="1"/>
          <p:nvPr/>
        </p:nvSpPr>
        <p:spPr>
          <a:xfrm>
            <a:off x="1551623" y="4118872"/>
            <a:ext cx="6754178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7200" dirty="0">
                <a:solidFill>
                  <a:srgbClr val="0077B3"/>
                </a:solidFill>
                <a:latin typeface="Handy Casual" panose="020B0604020202020204" charset="0"/>
              </a:rPr>
              <a:t>Place your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7200" dirty="0">
                <a:solidFill>
                  <a:srgbClr val="0077B3"/>
                </a:solidFill>
                <a:latin typeface="Handy Casual" panose="020B0604020202020204" charset="0"/>
              </a:rPr>
              <a:t>photo here</a:t>
            </a:r>
          </a:p>
        </p:txBody>
      </p:sp>
      <p:pic>
        <p:nvPicPr>
          <p:cNvPr id="15" name="Picture 1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7D47EBB0-6545-13EB-E9D7-F8FAA13E6AB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7220" y="215843"/>
            <a:ext cx="4191000" cy="1397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3927294" y="2027894"/>
            <a:ext cx="10433412" cy="68775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0077B3"/>
                </a:solidFill>
                <a:latin typeface="Handy Casual" panose="020B0604020202020204" charset="0"/>
              </a:rPr>
              <a:t>How my heart works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4800" dirty="0">
                <a:latin typeface="Handy Casual" panose="020B0604020202020204" charset="0"/>
              </a:rPr>
              <a:t>Little Hearts Matter is a charity that offers free information to help people understand how single ventricle heart conditions work…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endParaRPr lang="en-US" sz="4400" dirty="0">
              <a:latin typeface="Handy Casual" panose="020B0604020202020204" charset="0"/>
            </a:endParaRP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400" b="1" dirty="0">
                <a:latin typeface="Handy Casual" panose="020B0604020202020204" charset="0"/>
              </a:rPr>
              <a:t>To learn more, go to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400" b="1" dirty="0">
                <a:latin typeface="Handy Casual" panose="020B0604020202020204" charset="0"/>
              </a:rPr>
              <a:t> lhm.org.uk/conditions</a:t>
            </a:r>
          </a:p>
        </p:txBody>
      </p:sp>
      <p:sp>
        <p:nvSpPr>
          <p:cNvPr id="10" name="Freeform 10"/>
          <p:cNvSpPr/>
          <p:nvPr/>
        </p:nvSpPr>
        <p:spPr>
          <a:xfrm rot="-10800000">
            <a:off x="-4098675" y="8905418"/>
            <a:ext cx="9279203" cy="2078243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62081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1" name="Freeform 11"/>
          <p:cNvSpPr/>
          <p:nvPr/>
        </p:nvSpPr>
        <p:spPr>
          <a:xfrm rot="-1568932">
            <a:off x="2661567" y="6317860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Freeform 12"/>
          <p:cNvSpPr/>
          <p:nvPr/>
        </p:nvSpPr>
        <p:spPr>
          <a:xfrm rot="18277646">
            <a:off x="11252312" y="7840521"/>
            <a:ext cx="3539744" cy="3430333"/>
          </a:xfrm>
          <a:custGeom>
            <a:avLst/>
            <a:gdLst/>
            <a:ahLst/>
            <a:cxnLst/>
            <a:rect l="l" t="t" r="r" b="b"/>
            <a:pathLst>
              <a:path w="3539744" h="3430333">
                <a:moveTo>
                  <a:pt x="0" y="0"/>
                </a:moveTo>
                <a:lnTo>
                  <a:pt x="3539743" y="0"/>
                </a:lnTo>
                <a:lnTo>
                  <a:pt x="3539743" y="3430333"/>
                </a:lnTo>
                <a:lnTo>
                  <a:pt x="0" y="34303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9" name="Freeform 19"/>
          <p:cNvSpPr/>
          <p:nvPr/>
        </p:nvSpPr>
        <p:spPr>
          <a:xfrm rot="240727">
            <a:off x="14618547" y="2348595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F279F82C-9E27-8134-4B32-8B62CFD5890B}"/>
              </a:ext>
            </a:extLst>
          </p:cNvPr>
          <p:cNvSpPr/>
          <p:nvPr/>
        </p:nvSpPr>
        <p:spPr>
          <a:xfrm>
            <a:off x="2016338" y="1118720"/>
            <a:ext cx="1789478" cy="2126826"/>
          </a:xfrm>
          <a:custGeom>
            <a:avLst/>
            <a:gdLst/>
            <a:ahLst/>
            <a:cxnLst/>
            <a:rect l="l" t="t" r="r" b="b"/>
            <a:pathLst>
              <a:path w="3634128" h="4158041">
                <a:moveTo>
                  <a:pt x="0" y="0"/>
                </a:moveTo>
                <a:lnTo>
                  <a:pt x="3634128" y="0"/>
                </a:lnTo>
                <a:lnTo>
                  <a:pt x="3634128" y="4158041"/>
                </a:lnTo>
                <a:lnTo>
                  <a:pt x="0" y="4158041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41E817C-172A-F5DA-D2D3-CE796759C18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7220" y="215843"/>
            <a:ext cx="4191000" cy="1397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 rot="-10800000">
            <a:off x="-4098675" y="8905418"/>
            <a:ext cx="9279203" cy="2078243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62081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E84B25EA-9EC7-5E15-C981-15D70E3AC75F}"/>
              </a:ext>
            </a:extLst>
          </p:cNvPr>
          <p:cNvSpPr/>
          <p:nvPr/>
        </p:nvSpPr>
        <p:spPr>
          <a:xfrm>
            <a:off x="1837523" y="2913887"/>
            <a:ext cx="6584101" cy="5991531"/>
          </a:xfrm>
          <a:custGeom>
            <a:avLst/>
            <a:gdLst/>
            <a:ahLst/>
            <a:cxnLst/>
            <a:rect l="l" t="t" r="r" b="b"/>
            <a:pathLst>
              <a:path w="2002739" h="1822492">
                <a:moveTo>
                  <a:pt x="0" y="0"/>
                </a:moveTo>
                <a:lnTo>
                  <a:pt x="2002738" y="0"/>
                </a:lnTo>
                <a:lnTo>
                  <a:pt x="2002738" y="1822492"/>
                </a:lnTo>
                <a:lnTo>
                  <a:pt x="0" y="18224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8" name="TextBox 8"/>
          <p:cNvSpPr txBox="1"/>
          <p:nvPr/>
        </p:nvSpPr>
        <p:spPr>
          <a:xfrm>
            <a:off x="2057400" y="1944056"/>
            <a:ext cx="10540504" cy="695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sz="8000" dirty="0">
                <a:solidFill>
                  <a:srgbClr val="0077B3"/>
                </a:solidFill>
                <a:latin typeface="Handy Casual" panose="020B0604020202020204" charset="0"/>
              </a:rPr>
              <a:t>My heart operations</a:t>
            </a:r>
          </a:p>
        </p:txBody>
      </p:sp>
      <p:sp>
        <p:nvSpPr>
          <p:cNvPr id="9" name="Freeform 9"/>
          <p:cNvSpPr/>
          <p:nvPr/>
        </p:nvSpPr>
        <p:spPr>
          <a:xfrm>
            <a:off x="7051433" y="-38100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1" name="Freeform 11"/>
          <p:cNvSpPr/>
          <p:nvPr/>
        </p:nvSpPr>
        <p:spPr>
          <a:xfrm rot="-1568932">
            <a:off x="9526512" y="895099"/>
            <a:ext cx="1567734" cy="1916106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Freeform 12"/>
          <p:cNvSpPr/>
          <p:nvPr/>
        </p:nvSpPr>
        <p:spPr>
          <a:xfrm rot="7148584" flipV="1">
            <a:off x="13813127" y="5426291"/>
            <a:ext cx="4200339" cy="4070509"/>
          </a:xfrm>
          <a:custGeom>
            <a:avLst/>
            <a:gdLst/>
            <a:ahLst/>
            <a:cxnLst/>
            <a:rect l="l" t="t" r="r" b="b"/>
            <a:pathLst>
              <a:path w="3539744" h="3430333">
                <a:moveTo>
                  <a:pt x="0" y="0"/>
                </a:moveTo>
                <a:lnTo>
                  <a:pt x="3539743" y="0"/>
                </a:lnTo>
                <a:lnTo>
                  <a:pt x="3539743" y="3430333"/>
                </a:lnTo>
                <a:lnTo>
                  <a:pt x="0" y="34303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9E017A1D-E16F-2469-757A-078B3E6D1BE4}"/>
              </a:ext>
            </a:extLst>
          </p:cNvPr>
          <p:cNvSpPr txBox="1"/>
          <p:nvPr/>
        </p:nvSpPr>
        <p:spPr>
          <a:xfrm>
            <a:off x="8917929" y="3503939"/>
            <a:ext cx="6584101" cy="5401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GB" altLang="en-US" sz="4800" dirty="0">
              <a:latin typeface="Handy Casual" panose="020B0604020202020204" charset="0"/>
            </a:endParaRPr>
          </a:p>
          <a:p>
            <a:pPr>
              <a:spcAft>
                <a:spcPts val="600"/>
              </a:spcAft>
            </a:pPr>
            <a:r>
              <a:rPr lang="en-US" altLang="en-US" sz="4800" dirty="0">
                <a:latin typeface="Handy Casual" panose="020B0604020202020204" charset="0"/>
              </a:rPr>
              <a:t>Use this </a:t>
            </a:r>
            <a:r>
              <a:rPr lang="en-US" altLang="en-US" sz="4800" baseline="0" dirty="0">
                <a:latin typeface="Handy Casual" panose="020B0604020202020204" charset="0"/>
              </a:rPr>
              <a:t>space to tell the audience more about the operations you / your child has had.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altLang="en-US" sz="4800" dirty="0">
              <a:latin typeface="Handy Casual" panose="020B060402020202020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altLang="en-US" sz="4800" dirty="0">
              <a:latin typeface="Handy Casual" panose="020B060402020202020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2D5750E-236D-6116-4FCF-9E1F32B1B85C}"/>
              </a:ext>
            </a:extLst>
          </p:cNvPr>
          <p:cNvSpPr txBox="1"/>
          <p:nvPr/>
        </p:nvSpPr>
        <p:spPr>
          <a:xfrm>
            <a:off x="1752484" y="5011970"/>
            <a:ext cx="6754178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7200" dirty="0">
                <a:solidFill>
                  <a:srgbClr val="0077B3"/>
                </a:solidFill>
                <a:latin typeface="Handy Casual" panose="020B0604020202020204" charset="0"/>
              </a:rPr>
              <a:t>Place your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7200" dirty="0">
                <a:solidFill>
                  <a:srgbClr val="0077B3"/>
                </a:solidFill>
                <a:latin typeface="Handy Casual" panose="020B0604020202020204" charset="0"/>
              </a:rPr>
              <a:t>photo here</a:t>
            </a:r>
          </a:p>
        </p:txBody>
      </p:sp>
    </p:spTree>
    <p:extLst>
      <p:ext uri="{BB962C8B-B14F-4D97-AF65-F5344CB8AC3E}">
        <p14:creationId xmlns:p14="http://schemas.microsoft.com/office/powerpoint/2010/main" val="270891880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122617">
            <a:off x="8504696" y="2247821"/>
            <a:ext cx="1437070" cy="1309040"/>
          </a:xfrm>
          <a:custGeom>
            <a:avLst/>
            <a:gdLst/>
            <a:ahLst/>
            <a:cxnLst/>
            <a:rect l="l" t="t" r="r" b="b"/>
            <a:pathLst>
              <a:path w="1437070" h="1309040">
                <a:moveTo>
                  <a:pt x="0" y="0"/>
                </a:moveTo>
                <a:lnTo>
                  <a:pt x="1437070" y="0"/>
                </a:lnTo>
                <a:lnTo>
                  <a:pt x="1437070" y="1309041"/>
                </a:lnTo>
                <a:lnTo>
                  <a:pt x="0" y="130904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TextBox 3"/>
          <p:cNvSpPr txBox="1"/>
          <p:nvPr/>
        </p:nvSpPr>
        <p:spPr>
          <a:xfrm>
            <a:off x="6553200" y="3635474"/>
            <a:ext cx="5786268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23"/>
              </a:lnSpc>
            </a:pPr>
            <a:r>
              <a:rPr lang="en-US" sz="6600" spc="169" dirty="0">
                <a:solidFill>
                  <a:srgbClr val="0077B3"/>
                </a:solidFill>
                <a:latin typeface="Handy Casual" panose="020B0604020202020204" charset="0"/>
              </a:rPr>
              <a:t>What my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010400" y="4381500"/>
            <a:ext cx="4868434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72"/>
              </a:lnSpc>
            </a:pPr>
            <a:r>
              <a:rPr lang="en-US" sz="13305" spc="292" dirty="0">
                <a:solidFill>
                  <a:srgbClr val="0077B3"/>
                </a:solidFill>
                <a:latin typeface="Handy Casual" panose="020B0604020202020204" charset="0"/>
              </a:rPr>
              <a:t>Heart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964208" y="1893931"/>
            <a:ext cx="3705330" cy="976981"/>
            <a:chOff x="0" y="0"/>
            <a:chExt cx="1066981" cy="2813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66981" cy="281330"/>
            </a:xfrm>
            <a:custGeom>
              <a:avLst/>
              <a:gdLst/>
              <a:ahLst/>
              <a:cxnLst/>
              <a:rect l="l" t="t" r="r" b="b"/>
              <a:pathLst>
                <a:path w="1066981" h="281330">
                  <a:moveTo>
                    <a:pt x="75218" y="0"/>
                  </a:moveTo>
                  <a:lnTo>
                    <a:pt x="991763" y="0"/>
                  </a:lnTo>
                  <a:cubicBezTo>
                    <a:pt x="1011712" y="0"/>
                    <a:pt x="1030844" y="7925"/>
                    <a:pt x="1044950" y="22031"/>
                  </a:cubicBezTo>
                  <a:cubicBezTo>
                    <a:pt x="1059057" y="36137"/>
                    <a:pt x="1066981" y="55269"/>
                    <a:pt x="1066981" y="75218"/>
                  </a:cubicBezTo>
                  <a:lnTo>
                    <a:pt x="1066981" y="206111"/>
                  </a:lnTo>
                  <a:cubicBezTo>
                    <a:pt x="1066981" y="226061"/>
                    <a:pt x="1059057" y="245193"/>
                    <a:pt x="1044950" y="259299"/>
                  </a:cubicBezTo>
                  <a:cubicBezTo>
                    <a:pt x="1030844" y="273405"/>
                    <a:pt x="1011712" y="281330"/>
                    <a:pt x="991763" y="281330"/>
                  </a:cubicBezTo>
                  <a:lnTo>
                    <a:pt x="75218" y="281330"/>
                  </a:lnTo>
                  <a:cubicBezTo>
                    <a:pt x="55269" y="281330"/>
                    <a:pt x="36137" y="273405"/>
                    <a:pt x="22031" y="259299"/>
                  </a:cubicBezTo>
                  <a:cubicBezTo>
                    <a:pt x="7925" y="245193"/>
                    <a:pt x="0" y="226061"/>
                    <a:pt x="0" y="206111"/>
                  </a:cubicBezTo>
                  <a:lnTo>
                    <a:pt x="0" y="75218"/>
                  </a:lnTo>
                  <a:cubicBezTo>
                    <a:pt x="0" y="55269"/>
                    <a:pt x="7925" y="36137"/>
                    <a:pt x="22031" y="22031"/>
                  </a:cubicBezTo>
                  <a:cubicBezTo>
                    <a:pt x="36137" y="7925"/>
                    <a:pt x="55269" y="0"/>
                    <a:pt x="75218" y="0"/>
                  </a:cubicBezTo>
                  <a:close/>
                </a:path>
              </a:pathLst>
            </a:custGeom>
            <a:solidFill>
              <a:srgbClr val="C2EBE3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8575"/>
              <a:ext cx="1066981" cy="25275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4329888"/>
            <a:ext cx="3740501" cy="911138"/>
            <a:chOff x="0" y="0"/>
            <a:chExt cx="1077109" cy="2623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77109" cy="262370"/>
            </a:xfrm>
            <a:custGeom>
              <a:avLst/>
              <a:gdLst/>
              <a:ahLst/>
              <a:cxnLst/>
              <a:rect l="l" t="t" r="r" b="b"/>
              <a:pathLst>
                <a:path w="1077109" h="262370">
                  <a:moveTo>
                    <a:pt x="74511" y="0"/>
                  </a:moveTo>
                  <a:lnTo>
                    <a:pt x="1002598" y="0"/>
                  </a:lnTo>
                  <a:cubicBezTo>
                    <a:pt x="1022359" y="0"/>
                    <a:pt x="1041312" y="7850"/>
                    <a:pt x="1055285" y="21824"/>
                  </a:cubicBezTo>
                  <a:cubicBezTo>
                    <a:pt x="1069259" y="35797"/>
                    <a:pt x="1077109" y="54750"/>
                    <a:pt x="1077109" y="74511"/>
                  </a:cubicBezTo>
                  <a:lnTo>
                    <a:pt x="1077109" y="187859"/>
                  </a:lnTo>
                  <a:cubicBezTo>
                    <a:pt x="1077109" y="207620"/>
                    <a:pt x="1069259" y="226573"/>
                    <a:pt x="1055285" y="240546"/>
                  </a:cubicBezTo>
                  <a:cubicBezTo>
                    <a:pt x="1041312" y="254520"/>
                    <a:pt x="1022359" y="262370"/>
                    <a:pt x="1002598" y="262370"/>
                  </a:cubicBezTo>
                  <a:lnTo>
                    <a:pt x="74511" y="262370"/>
                  </a:lnTo>
                  <a:cubicBezTo>
                    <a:pt x="54750" y="262370"/>
                    <a:pt x="35797" y="254520"/>
                    <a:pt x="21824" y="240546"/>
                  </a:cubicBezTo>
                  <a:cubicBezTo>
                    <a:pt x="7850" y="226573"/>
                    <a:pt x="0" y="207620"/>
                    <a:pt x="0" y="187859"/>
                  </a:cubicBezTo>
                  <a:lnTo>
                    <a:pt x="0" y="74511"/>
                  </a:lnTo>
                  <a:cubicBezTo>
                    <a:pt x="0" y="54750"/>
                    <a:pt x="7850" y="35797"/>
                    <a:pt x="21824" y="21824"/>
                  </a:cubicBezTo>
                  <a:cubicBezTo>
                    <a:pt x="35797" y="7850"/>
                    <a:pt x="54750" y="0"/>
                    <a:pt x="74511" y="0"/>
                  </a:cubicBezTo>
                  <a:close/>
                </a:path>
              </a:pathLst>
            </a:custGeom>
            <a:solidFill>
              <a:srgbClr val="FBC046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8575"/>
              <a:ext cx="1077109" cy="23379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226150" y="6685966"/>
            <a:ext cx="3705330" cy="956919"/>
            <a:chOff x="0" y="0"/>
            <a:chExt cx="1066981" cy="27555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66981" cy="275553"/>
            </a:xfrm>
            <a:custGeom>
              <a:avLst/>
              <a:gdLst/>
              <a:ahLst/>
              <a:cxnLst/>
              <a:rect l="l" t="t" r="r" b="b"/>
              <a:pathLst>
                <a:path w="1066981" h="275553">
                  <a:moveTo>
                    <a:pt x="75218" y="0"/>
                  </a:moveTo>
                  <a:lnTo>
                    <a:pt x="991763" y="0"/>
                  </a:lnTo>
                  <a:cubicBezTo>
                    <a:pt x="1011712" y="0"/>
                    <a:pt x="1030844" y="7925"/>
                    <a:pt x="1044950" y="22031"/>
                  </a:cubicBezTo>
                  <a:cubicBezTo>
                    <a:pt x="1059057" y="36137"/>
                    <a:pt x="1066981" y="55269"/>
                    <a:pt x="1066981" y="75218"/>
                  </a:cubicBezTo>
                  <a:lnTo>
                    <a:pt x="1066981" y="200335"/>
                  </a:lnTo>
                  <a:cubicBezTo>
                    <a:pt x="1066981" y="220284"/>
                    <a:pt x="1059057" y="239416"/>
                    <a:pt x="1044950" y="253522"/>
                  </a:cubicBezTo>
                  <a:cubicBezTo>
                    <a:pt x="1030844" y="267628"/>
                    <a:pt x="1011712" y="275553"/>
                    <a:pt x="991763" y="275553"/>
                  </a:cubicBezTo>
                  <a:lnTo>
                    <a:pt x="75218" y="275553"/>
                  </a:lnTo>
                  <a:cubicBezTo>
                    <a:pt x="55269" y="275553"/>
                    <a:pt x="36137" y="267628"/>
                    <a:pt x="22031" y="253522"/>
                  </a:cubicBezTo>
                  <a:cubicBezTo>
                    <a:pt x="7925" y="239416"/>
                    <a:pt x="0" y="220284"/>
                    <a:pt x="0" y="200335"/>
                  </a:cubicBezTo>
                  <a:lnTo>
                    <a:pt x="0" y="75218"/>
                  </a:lnTo>
                  <a:cubicBezTo>
                    <a:pt x="0" y="55269"/>
                    <a:pt x="7925" y="36137"/>
                    <a:pt x="22031" y="22031"/>
                  </a:cubicBezTo>
                  <a:cubicBezTo>
                    <a:pt x="36137" y="7925"/>
                    <a:pt x="55269" y="0"/>
                    <a:pt x="75218" y="0"/>
                  </a:cubicBezTo>
                  <a:close/>
                </a:path>
              </a:pathLst>
            </a:custGeom>
            <a:solidFill>
              <a:srgbClr val="E6BFE1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8575"/>
              <a:ext cx="1066981" cy="246978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690807" y="1893931"/>
            <a:ext cx="3740501" cy="911138"/>
            <a:chOff x="0" y="0"/>
            <a:chExt cx="1077109" cy="26237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77109" cy="262370"/>
            </a:xfrm>
            <a:custGeom>
              <a:avLst/>
              <a:gdLst/>
              <a:ahLst/>
              <a:cxnLst/>
              <a:rect l="l" t="t" r="r" b="b"/>
              <a:pathLst>
                <a:path w="1077109" h="262370">
                  <a:moveTo>
                    <a:pt x="74511" y="0"/>
                  </a:moveTo>
                  <a:lnTo>
                    <a:pt x="1002598" y="0"/>
                  </a:lnTo>
                  <a:cubicBezTo>
                    <a:pt x="1022359" y="0"/>
                    <a:pt x="1041312" y="7850"/>
                    <a:pt x="1055285" y="21824"/>
                  </a:cubicBezTo>
                  <a:cubicBezTo>
                    <a:pt x="1069259" y="35797"/>
                    <a:pt x="1077109" y="54750"/>
                    <a:pt x="1077109" y="74511"/>
                  </a:cubicBezTo>
                  <a:lnTo>
                    <a:pt x="1077109" y="187859"/>
                  </a:lnTo>
                  <a:cubicBezTo>
                    <a:pt x="1077109" y="207620"/>
                    <a:pt x="1069259" y="226573"/>
                    <a:pt x="1055285" y="240546"/>
                  </a:cubicBezTo>
                  <a:cubicBezTo>
                    <a:pt x="1041312" y="254520"/>
                    <a:pt x="1022359" y="262370"/>
                    <a:pt x="1002598" y="262370"/>
                  </a:cubicBezTo>
                  <a:lnTo>
                    <a:pt x="74511" y="262370"/>
                  </a:lnTo>
                  <a:cubicBezTo>
                    <a:pt x="54750" y="262370"/>
                    <a:pt x="35797" y="254520"/>
                    <a:pt x="21824" y="240546"/>
                  </a:cubicBezTo>
                  <a:cubicBezTo>
                    <a:pt x="7850" y="226573"/>
                    <a:pt x="0" y="207620"/>
                    <a:pt x="0" y="187859"/>
                  </a:cubicBezTo>
                  <a:lnTo>
                    <a:pt x="0" y="74511"/>
                  </a:lnTo>
                  <a:cubicBezTo>
                    <a:pt x="0" y="54750"/>
                    <a:pt x="7850" y="35797"/>
                    <a:pt x="21824" y="21824"/>
                  </a:cubicBezTo>
                  <a:cubicBezTo>
                    <a:pt x="35797" y="7850"/>
                    <a:pt x="54750" y="0"/>
                    <a:pt x="74511" y="0"/>
                  </a:cubicBezTo>
                  <a:close/>
                </a:path>
              </a:pathLst>
            </a:custGeom>
            <a:solidFill>
              <a:srgbClr val="FBC046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8575"/>
              <a:ext cx="1077109" cy="23379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553970" y="4320363"/>
            <a:ext cx="3705330" cy="956919"/>
            <a:chOff x="0" y="0"/>
            <a:chExt cx="1066981" cy="27555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66981" cy="275553"/>
            </a:xfrm>
            <a:custGeom>
              <a:avLst/>
              <a:gdLst/>
              <a:ahLst/>
              <a:cxnLst/>
              <a:rect l="l" t="t" r="r" b="b"/>
              <a:pathLst>
                <a:path w="1066981" h="275553">
                  <a:moveTo>
                    <a:pt x="75218" y="0"/>
                  </a:moveTo>
                  <a:lnTo>
                    <a:pt x="991763" y="0"/>
                  </a:lnTo>
                  <a:cubicBezTo>
                    <a:pt x="1011712" y="0"/>
                    <a:pt x="1030844" y="7925"/>
                    <a:pt x="1044950" y="22031"/>
                  </a:cubicBezTo>
                  <a:cubicBezTo>
                    <a:pt x="1059057" y="36137"/>
                    <a:pt x="1066981" y="55269"/>
                    <a:pt x="1066981" y="75218"/>
                  </a:cubicBezTo>
                  <a:lnTo>
                    <a:pt x="1066981" y="200335"/>
                  </a:lnTo>
                  <a:cubicBezTo>
                    <a:pt x="1066981" y="220284"/>
                    <a:pt x="1059057" y="239416"/>
                    <a:pt x="1044950" y="253522"/>
                  </a:cubicBezTo>
                  <a:cubicBezTo>
                    <a:pt x="1030844" y="267628"/>
                    <a:pt x="1011712" y="275553"/>
                    <a:pt x="991763" y="275553"/>
                  </a:cubicBezTo>
                  <a:lnTo>
                    <a:pt x="75218" y="275553"/>
                  </a:lnTo>
                  <a:cubicBezTo>
                    <a:pt x="55269" y="275553"/>
                    <a:pt x="36137" y="267628"/>
                    <a:pt x="22031" y="253522"/>
                  </a:cubicBezTo>
                  <a:cubicBezTo>
                    <a:pt x="7925" y="239416"/>
                    <a:pt x="0" y="220284"/>
                    <a:pt x="0" y="200335"/>
                  </a:cubicBezTo>
                  <a:lnTo>
                    <a:pt x="0" y="75218"/>
                  </a:lnTo>
                  <a:cubicBezTo>
                    <a:pt x="0" y="55269"/>
                    <a:pt x="7925" y="36137"/>
                    <a:pt x="22031" y="22031"/>
                  </a:cubicBezTo>
                  <a:cubicBezTo>
                    <a:pt x="36137" y="7925"/>
                    <a:pt x="55269" y="0"/>
                    <a:pt x="75218" y="0"/>
                  </a:cubicBezTo>
                  <a:close/>
                </a:path>
              </a:pathLst>
            </a:custGeom>
            <a:solidFill>
              <a:srgbClr val="E6BFE1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28575"/>
              <a:ext cx="1066981" cy="246978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 dirty="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912701" y="6685966"/>
            <a:ext cx="3705330" cy="976981"/>
            <a:chOff x="0" y="0"/>
            <a:chExt cx="1066981" cy="28133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66981" cy="281330"/>
            </a:xfrm>
            <a:custGeom>
              <a:avLst/>
              <a:gdLst/>
              <a:ahLst/>
              <a:cxnLst/>
              <a:rect l="l" t="t" r="r" b="b"/>
              <a:pathLst>
                <a:path w="1066981" h="281330">
                  <a:moveTo>
                    <a:pt x="75218" y="0"/>
                  </a:moveTo>
                  <a:lnTo>
                    <a:pt x="991763" y="0"/>
                  </a:lnTo>
                  <a:cubicBezTo>
                    <a:pt x="1011712" y="0"/>
                    <a:pt x="1030844" y="7925"/>
                    <a:pt x="1044950" y="22031"/>
                  </a:cubicBezTo>
                  <a:cubicBezTo>
                    <a:pt x="1059057" y="36137"/>
                    <a:pt x="1066981" y="55269"/>
                    <a:pt x="1066981" y="75218"/>
                  </a:cubicBezTo>
                  <a:lnTo>
                    <a:pt x="1066981" y="206111"/>
                  </a:lnTo>
                  <a:cubicBezTo>
                    <a:pt x="1066981" y="226061"/>
                    <a:pt x="1059057" y="245193"/>
                    <a:pt x="1044950" y="259299"/>
                  </a:cubicBezTo>
                  <a:cubicBezTo>
                    <a:pt x="1030844" y="273405"/>
                    <a:pt x="1011712" y="281330"/>
                    <a:pt x="991763" y="281330"/>
                  </a:cubicBezTo>
                  <a:lnTo>
                    <a:pt x="75218" y="281330"/>
                  </a:lnTo>
                  <a:cubicBezTo>
                    <a:pt x="55269" y="281330"/>
                    <a:pt x="36137" y="273405"/>
                    <a:pt x="22031" y="259299"/>
                  </a:cubicBezTo>
                  <a:cubicBezTo>
                    <a:pt x="7925" y="245193"/>
                    <a:pt x="0" y="226061"/>
                    <a:pt x="0" y="206111"/>
                  </a:cubicBezTo>
                  <a:lnTo>
                    <a:pt x="0" y="75218"/>
                  </a:lnTo>
                  <a:cubicBezTo>
                    <a:pt x="0" y="55269"/>
                    <a:pt x="7925" y="36137"/>
                    <a:pt x="22031" y="22031"/>
                  </a:cubicBezTo>
                  <a:cubicBezTo>
                    <a:pt x="36137" y="7925"/>
                    <a:pt x="55269" y="0"/>
                    <a:pt x="75218" y="0"/>
                  </a:cubicBezTo>
                  <a:close/>
                </a:path>
              </a:pathLst>
            </a:custGeom>
            <a:solidFill>
              <a:srgbClr val="C2EBE3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8575"/>
              <a:ext cx="1066981" cy="25275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 dirty="0"/>
            </a:p>
          </p:txBody>
        </p:sp>
      </p:grpSp>
      <p:sp>
        <p:nvSpPr>
          <p:cNvPr id="23" name="Freeform 23"/>
          <p:cNvSpPr/>
          <p:nvPr/>
        </p:nvSpPr>
        <p:spPr>
          <a:xfrm rot="-1643804">
            <a:off x="10477014" y="2895848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0" y="0"/>
                </a:lnTo>
                <a:lnTo>
                  <a:pt x="2196190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33085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4" name="TextBox 24"/>
          <p:cNvSpPr txBox="1"/>
          <p:nvPr/>
        </p:nvSpPr>
        <p:spPr>
          <a:xfrm>
            <a:off x="1371600" y="4697224"/>
            <a:ext cx="3088337" cy="446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5400" spc="129" dirty="0">
                <a:solidFill>
                  <a:srgbClr val="000000"/>
                </a:solidFill>
                <a:latin typeface="Handy Casual" panose="020B0604020202020204" charset="0"/>
              </a:rPr>
              <a:t>Low energy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325720" y="2247900"/>
            <a:ext cx="3088337" cy="446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5400" spc="129" dirty="0">
                <a:solidFill>
                  <a:srgbClr val="000000"/>
                </a:solidFill>
                <a:latin typeface="Handy Casual" panose="020B0604020202020204" charset="0"/>
              </a:rPr>
              <a:t>Feeling tired</a:t>
            </a:r>
          </a:p>
        </p:txBody>
      </p:sp>
      <p:sp>
        <p:nvSpPr>
          <p:cNvPr id="31" name="Freeform 31"/>
          <p:cNvSpPr/>
          <p:nvPr/>
        </p:nvSpPr>
        <p:spPr>
          <a:xfrm rot="204962">
            <a:off x="11333721" y="4479549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0" y="0"/>
                </a:lnTo>
                <a:lnTo>
                  <a:pt x="2196190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33085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2" name="Freeform 32"/>
          <p:cNvSpPr/>
          <p:nvPr/>
        </p:nvSpPr>
        <p:spPr>
          <a:xfrm rot="1543996">
            <a:off x="10606292" y="6494174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0" y="0"/>
                </a:lnTo>
                <a:lnTo>
                  <a:pt x="2196190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33085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3" name="Freeform 33"/>
          <p:cNvSpPr/>
          <p:nvPr/>
        </p:nvSpPr>
        <p:spPr>
          <a:xfrm rot="-8767587">
            <a:off x="5953077" y="3012795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1" y="0"/>
                </a:lnTo>
                <a:lnTo>
                  <a:pt x="2196191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33085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4" name="Freeform 34"/>
          <p:cNvSpPr/>
          <p:nvPr/>
        </p:nvSpPr>
        <p:spPr>
          <a:xfrm rot="-10366412">
            <a:off x="4870860" y="4744070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1" y="0"/>
                </a:lnTo>
                <a:lnTo>
                  <a:pt x="2196191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33085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5" name="Freeform 35"/>
          <p:cNvSpPr/>
          <p:nvPr/>
        </p:nvSpPr>
        <p:spPr>
          <a:xfrm rot="9139054">
            <a:off x="5920775" y="6494174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1" y="0"/>
                </a:lnTo>
                <a:lnTo>
                  <a:pt x="2196191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33085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6" name="Freeform 36"/>
          <p:cNvSpPr/>
          <p:nvPr/>
        </p:nvSpPr>
        <p:spPr>
          <a:xfrm rot="-8261386">
            <a:off x="8672556" y="6509905"/>
            <a:ext cx="1437070" cy="1309040"/>
          </a:xfrm>
          <a:custGeom>
            <a:avLst/>
            <a:gdLst/>
            <a:ahLst/>
            <a:cxnLst/>
            <a:rect l="l" t="t" r="r" b="b"/>
            <a:pathLst>
              <a:path w="1437070" h="1309040">
                <a:moveTo>
                  <a:pt x="0" y="0"/>
                </a:moveTo>
                <a:lnTo>
                  <a:pt x="1437070" y="0"/>
                </a:lnTo>
                <a:lnTo>
                  <a:pt x="1437070" y="1309041"/>
                </a:lnTo>
                <a:lnTo>
                  <a:pt x="0" y="130904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8" name="TextBox 24">
            <a:extLst>
              <a:ext uri="{FF2B5EF4-FFF2-40B4-BE49-F238E27FC236}">
                <a16:creationId xmlns:a16="http://schemas.microsoft.com/office/drawing/2014/main" id="{B6CD3E8F-A8AF-440F-B659-438A222CD535}"/>
              </a:ext>
            </a:extLst>
          </p:cNvPr>
          <p:cNvSpPr txBox="1"/>
          <p:nvPr/>
        </p:nvSpPr>
        <p:spPr>
          <a:xfrm>
            <a:off x="2417208" y="7059424"/>
            <a:ext cx="3373992" cy="446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5400" spc="129" dirty="0">
                <a:solidFill>
                  <a:srgbClr val="000000"/>
                </a:solidFill>
                <a:latin typeface="Handy Casual" panose="020B0604020202020204" charset="0"/>
              </a:rPr>
              <a:t>Hospital visits</a:t>
            </a:r>
          </a:p>
        </p:txBody>
      </p:sp>
      <p:sp>
        <p:nvSpPr>
          <p:cNvPr id="49" name="TextBox 3">
            <a:extLst>
              <a:ext uri="{FF2B5EF4-FFF2-40B4-BE49-F238E27FC236}">
                <a16:creationId xmlns:a16="http://schemas.microsoft.com/office/drawing/2014/main" id="{FA8A11D1-EA92-8FD1-7F03-73111FE4BD61}"/>
              </a:ext>
            </a:extLst>
          </p:cNvPr>
          <p:cNvSpPr txBox="1"/>
          <p:nvPr/>
        </p:nvSpPr>
        <p:spPr>
          <a:xfrm>
            <a:off x="6481932" y="5600700"/>
            <a:ext cx="5786268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23"/>
              </a:lnSpc>
            </a:pPr>
            <a:r>
              <a:rPr lang="en-US" sz="6600" spc="169" dirty="0">
                <a:solidFill>
                  <a:srgbClr val="0077B3"/>
                </a:solidFill>
                <a:latin typeface="Handy Casual" panose="020B0604020202020204" charset="0"/>
              </a:rPr>
              <a:t>means</a:t>
            </a:r>
          </a:p>
        </p:txBody>
      </p:sp>
      <p:sp>
        <p:nvSpPr>
          <p:cNvPr id="50" name="TextBox 24">
            <a:extLst>
              <a:ext uri="{FF2B5EF4-FFF2-40B4-BE49-F238E27FC236}">
                <a16:creationId xmlns:a16="http://schemas.microsoft.com/office/drawing/2014/main" id="{D34631F3-7600-C40F-C901-74C1B5D1958A}"/>
              </a:ext>
            </a:extLst>
          </p:cNvPr>
          <p:cNvSpPr txBox="1"/>
          <p:nvPr/>
        </p:nvSpPr>
        <p:spPr>
          <a:xfrm>
            <a:off x="12826400" y="2243479"/>
            <a:ext cx="3373992" cy="446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5400" spc="129" dirty="0">
                <a:solidFill>
                  <a:srgbClr val="000000"/>
                </a:solidFill>
                <a:latin typeface="Handy Casual" panose="020B0604020202020204" charset="0"/>
              </a:rPr>
              <a:t>Feeling cold</a:t>
            </a:r>
          </a:p>
        </p:txBody>
      </p:sp>
      <p:sp>
        <p:nvSpPr>
          <p:cNvPr id="51" name="TextBox 24">
            <a:extLst>
              <a:ext uri="{FF2B5EF4-FFF2-40B4-BE49-F238E27FC236}">
                <a16:creationId xmlns:a16="http://schemas.microsoft.com/office/drawing/2014/main" id="{B692D7D9-6442-C0A6-3344-157FCF6AB54B}"/>
              </a:ext>
            </a:extLst>
          </p:cNvPr>
          <p:cNvSpPr txBox="1"/>
          <p:nvPr/>
        </p:nvSpPr>
        <p:spPr>
          <a:xfrm>
            <a:off x="13719639" y="4697224"/>
            <a:ext cx="3373992" cy="446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4800" spc="129" dirty="0">
                <a:solidFill>
                  <a:srgbClr val="000000"/>
                </a:solidFill>
                <a:latin typeface="Handy Casual" panose="020B0604020202020204" charset="0"/>
              </a:rPr>
              <a:t>Missing school</a:t>
            </a:r>
          </a:p>
        </p:txBody>
      </p:sp>
      <p:sp>
        <p:nvSpPr>
          <p:cNvPr id="52" name="TextBox 24">
            <a:extLst>
              <a:ext uri="{FF2B5EF4-FFF2-40B4-BE49-F238E27FC236}">
                <a16:creationId xmlns:a16="http://schemas.microsoft.com/office/drawing/2014/main" id="{D68C236F-63E2-8AA6-6594-8E6CA6DE4AA6}"/>
              </a:ext>
            </a:extLst>
          </p:cNvPr>
          <p:cNvSpPr txBox="1"/>
          <p:nvPr/>
        </p:nvSpPr>
        <p:spPr>
          <a:xfrm>
            <a:off x="13085208" y="6998613"/>
            <a:ext cx="337399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4800" spc="129" dirty="0">
                <a:solidFill>
                  <a:srgbClr val="000000"/>
                </a:solidFill>
                <a:latin typeface="Handy Casual" panose="020B0604020202020204" charset="0"/>
              </a:rPr>
              <a:t>Hard to focus</a:t>
            </a:r>
          </a:p>
        </p:txBody>
      </p:sp>
      <p:sp>
        <p:nvSpPr>
          <p:cNvPr id="53" name="Freeform 2">
            <a:extLst>
              <a:ext uri="{FF2B5EF4-FFF2-40B4-BE49-F238E27FC236}">
                <a16:creationId xmlns:a16="http://schemas.microsoft.com/office/drawing/2014/main" id="{BC9160E0-A50A-0355-8B2F-F5A205284CD3}"/>
              </a:ext>
            </a:extLst>
          </p:cNvPr>
          <p:cNvSpPr/>
          <p:nvPr/>
        </p:nvSpPr>
        <p:spPr>
          <a:xfrm flipH="1">
            <a:off x="-1981200" y="-556443"/>
            <a:ext cx="10854652" cy="2195534"/>
          </a:xfrm>
          <a:custGeom>
            <a:avLst/>
            <a:gdLst/>
            <a:ahLst/>
            <a:cxnLst/>
            <a:rect l="l" t="t" r="r" b="b"/>
            <a:pathLst>
              <a:path w="13290330" h="1836482">
                <a:moveTo>
                  <a:pt x="13290330" y="0"/>
                </a:moveTo>
                <a:lnTo>
                  <a:pt x="0" y="0"/>
                </a:lnTo>
                <a:lnTo>
                  <a:pt x="0" y="1836482"/>
                </a:lnTo>
                <a:lnTo>
                  <a:pt x="13290330" y="1836482"/>
                </a:lnTo>
                <a:lnTo>
                  <a:pt x="1329033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4" name="Freeform 3">
            <a:extLst>
              <a:ext uri="{FF2B5EF4-FFF2-40B4-BE49-F238E27FC236}">
                <a16:creationId xmlns:a16="http://schemas.microsoft.com/office/drawing/2014/main" id="{9CD9A731-9C55-6D56-7A3E-0D08535DF183}"/>
              </a:ext>
            </a:extLst>
          </p:cNvPr>
          <p:cNvSpPr/>
          <p:nvPr/>
        </p:nvSpPr>
        <p:spPr>
          <a:xfrm rot="-10800000" flipH="1">
            <a:off x="7862784" y="8940121"/>
            <a:ext cx="12612488" cy="1830881"/>
          </a:xfrm>
          <a:custGeom>
            <a:avLst/>
            <a:gdLst/>
            <a:ahLst/>
            <a:cxnLst/>
            <a:rect l="l" t="t" r="r" b="b"/>
            <a:pathLst>
              <a:path w="13290330" h="1836482">
                <a:moveTo>
                  <a:pt x="13290331" y="0"/>
                </a:moveTo>
                <a:lnTo>
                  <a:pt x="0" y="0"/>
                </a:lnTo>
                <a:lnTo>
                  <a:pt x="0" y="1836482"/>
                </a:lnTo>
                <a:lnTo>
                  <a:pt x="13290331" y="1836482"/>
                </a:lnTo>
                <a:lnTo>
                  <a:pt x="1329033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pic>
        <p:nvPicPr>
          <p:cNvPr id="27" name="Picture 2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6BDAC9CA-F1BB-3DA1-4503-7A431E2D0EE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7220" y="215843"/>
            <a:ext cx="4191000" cy="1397000"/>
          </a:xfrm>
          <a:prstGeom prst="rect">
            <a:avLst/>
          </a:prstGeom>
        </p:spPr>
      </p:pic>
      <p:sp>
        <p:nvSpPr>
          <p:cNvPr id="28" name="TextBox 6">
            <a:extLst>
              <a:ext uri="{FF2B5EF4-FFF2-40B4-BE49-F238E27FC236}">
                <a16:creationId xmlns:a16="http://schemas.microsoft.com/office/drawing/2014/main" id="{DFB1BAFD-A9D4-7995-51C0-332EA68F8EDA}"/>
              </a:ext>
            </a:extLst>
          </p:cNvPr>
          <p:cNvSpPr txBox="1"/>
          <p:nvPr/>
        </p:nvSpPr>
        <p:spPr>
          <a:xfrm>
            <a:off x="628973" y="8160153"/>
            <a:ext cx="9782966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aseline="0" dirty="0">
                <a:latin typeface="Handy Casual" panose="020B0604020202020204" charset="0"/>
              </a:rPr>
              <a:t>*Delete me* Use this page to tell people about the challenges you / your child experiences at school. </a:t>
            </a:r>
            <a:endParaRPr lang="en-GB" sz="4400" dirty="0">
              <a:latin typeface="Handy Casual" panose="020B060402020202020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12">
            <a:extLst>
              <a:ext uri="{FF2B5EF4-FFF2-40B4-BE49-F238E27FC236}">
                <a16:creationId xmlns:a16="http://schemas.microsoft.com/office/drawing/2014/main" id="{3CC0F8F7-84CD-02EB-D087-6FAB15BA5387}"/>
              </a:ext>
            </a:extLst>
          </p:cNvPr>
          <p:cNvSpPr/>
          <p:nvPr/>
        </p:nvSpPr>
        <p:spPr>
          <a:xfrm>
            <a:off x="3258108" y="1775012"/>
            <a:ext cx="12159733" cy="6736976"/>
          </a:xfrm>
          <a:custGeom>
            <a:avLst/>
            <a:gdLst/>
            <a:ahLst/>
            <a:cxnLst/>
            <a:rect l="l" t="t" r="r" b="b"/>
            <a:pathLst>
              <a:path w="2002739" h="1106513">
                <a:moveTo>
                  <a:pt x="0" y="0"/>
                </a:moveTo>
                <a:lnTo>
                  <a:pt x="2002739" y="0"/>
                </a:lnTo>
                <a:lnTo>
                  <a:pt x="2002739" y="1106513"/>
                </a:lnTo>
                <a:lnTo>
                  <a:pt x="0" y="11065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" name="Freeform 2"/>
          <p:cNvSpPr/>
          <p:nvPr/>
        </p:nvSpPr>
        <p:spPr>
          <a:xfrm rot="-10800000" flipH="1">
            <a:off x="7670131" y="8661831"/>
            <a:ext cx="12159733" cy="1680254"/>
          </a:xfrm>
          <a:custGeom>
            <a:avLst/>
            <a:gdLst/>
            <a:ahLst/>
            <a:cxnLst/>
            <a:rect l="l" t="t" r="r" b="b"/>
            <a:pathLst>
              <a:path w="12159733" h="1680254">
                <a:moveTo>
                  <a:pt x="12159733" y="0"/>
                </a:moveTo>
                <a:lnTo>
                  <a:pt x="0" y="0"/>
                </a:lnTo>
                <a:lnTo>
                  <a:pt x="0" y="1680254"/>
                </a:lnTo>
                <a:lnTo>
                  <a:pt x="12159733" y="1680254"/>
                </a:lnTo>
                <a:lnTo>
                  <a:pt x="1215973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 flipH="1">
            <a:off x="-1972581" y="-143918"/>
            <a:ext cx="13032502" cy="1800855"/>
          </a:xfrm>
          <a:custGeom>
            <a:avLst/>
            <a:gdLst/>
            <a:ahLst/>
            <a:cxnLst/>
            <a:rect l="l" t="t" r="r" b="b"/>
            <a:pathLst>
              <a:path w="13032502" h="1800855">
                <a:moveTo>
                  <a:pt x="13032501" y="0"/>
                </a:moveTo>
                <a:lnTo>
                  <a:pt x="0" y="0"/>
                </a:lnTo>
                <a:lnTo>
                  <a:pt x="0" y="1800855"/>
                </a:lnTo>
                <a:lnTo>
                  <a:pt x="13032501" y="1800855"/>
                </a:lnTo>
                <a:lnTo>
                  <a:pt x="130325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8" name="Freeform 8"/>
          <p:cNvSpPr/>
          <p:nvPr/>
        </p:nvSpPr>
        <p:spPr>
          <a:xfrm rot="-232289" flipH="1">
            <a:off x="11596108" y="528183"/>
            <a:ext cx="5940956" cy="4828377"/>
          </a:xfrm>
          <a:custGeom>
            <a:avLst/>
            <a:gdLst/>
            <a:ahLst/>
            <a:cxnLst/>
            <a:rect l="l" t="t" r="r" b="b"/>
            <a:pathLst>
              <a:path w="5940956" h="4828377">
                <a:moveTo>
                  <a:pt x="5940956" y="0"/>
                </a:moveTo>
                <a:lnTo>
                  <a:pt x="0" y="0"/>
                </a:lnTo>
                <a:lnTo>
                  <a:pt x="0" y="4828377"/>
                </a:lnTo>
                <a:lnTo>
                  <a:pt x="5940956" y="4828377"/>
                </a:lnTo>
                <a:lnTo>
                  <a:pt x="594095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9" name="Freeform 9"/>
          <p:cNvSpPr/>
          <p:nvPr/>
        </p:nvSpPr>
        <p:spPr>
          <a:xfrm rot="1508112">
            <a:off x="-200519" y="3445207"/>
            <a:ext cx="2513769" cy="4114800"/>
          </a:xfrm>
          <a:custGeom>
            <a:avLst/>
            <a:gdLst/>
            <a:ahLst/>
            <a:cxnLst/>
            <a:rect l="l" t="t" r="r" b="b"/>
            <a:pathLst>
              <a:path w="2513769" h="4114800">
                <a:moveTo>
                  <a:pt x="0" y="0"/>
                </a:moveTo>
                <a:lnTo>
                  <a:pt x="2513769" y="0"/>
                </a:lnTo>
                <a:lnTo>
                  <a:pt x="25137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3" name="TextBox 13"/>
          <p:cNvSpPr txBox="1"/>
          <p:nvPr/>
        </p:nvSpPr>
        <p:spPr>
          <a:xfrm rot="263213">
            <a:off x="12591680" y="1852548"/>
            <a:ext cx="4592383" cy="1837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000" dirty="0">
                <a:solidFill>
                  <a:srgbClr val="000000"/>
                </a:solidFill>
                <a:latin typeface="Handy Casual" panose="020B0604020202020204" charset="0"/>
              </a:rPr>
              <a:t>Think about your school values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792265" y="3877859"/>
            <a:ext cx="7800708" cy="764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31"/>
              </a:lnSpc>
            </a:pPr>
            <a:r>
              <a:rPr lang="en-US" sz="8800" b="1" spc="-39" dirty="0">
                <a:solidFill>
                  <a:srgbClr val="000000"/>
                </a:solidFill>
                <a:latin typeface="Handy Casual" panose="020B0604020202020204" charset="0"/>
              </a:rPr>
              <a:t>How you can help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90C877-189D-BD83-01B4-606B2EFA33E2}"/>
              </a:ext>
            </a:extLst>
          </p:cNvPr>
          <p:cNvSpPr txBox="1"/>
          <p:nvPr/>
        </p:nvSpPr>
        <p:spPr>
          <a:xfrm>
            <a:off x="3692770" y="4774663"/>
            <a:ext cx="10902460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5400" dirty="0">
                <a:latin typeface="Handy Casual" panose="020B0604020202020204" charset="0"/>
              </a:rPr>
              <a:t>You can’t see everything, like my special heart!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4400" dirty="0">
              <a:latin typeface="Handy Casual" panose="020B0604020202020204" charset="0"/>
            </a:endParaRPr>
          </a:p>
          <a:p>
            <a:r>
              <a:rPr lang="en-GB" sz="5400" dirty="0">
                <a:latin typeface="Handy Casual" panose="020B0604020202020204" charset="0"/>
              </a:rPr>
              <a:t>Come to school with </a:t>
            </a:r>
            <a:r>
              <a:rPr lang="en-GB" sz="5400" b="1" u="sng" dirty="0">
                <a:latin typeface="Handy Casual" panose="020B0604020202020204" charset="0"/>
              </a:rPr>
              <a:t>kindness</a:t>
            </a:r>
            <a:r>
              <a:rPr lang="en-GB" sz="5400" dirty="0">
                <a:latin typeface="Handy Casual" panose="020B0604020202020204" charset="0"/>
              </a:rPr>
              <a:t>, </a:t>
            </a:r>
            <a:r>
              <a:rPr lang="en-GB" sz="5400" b="1" u="sng" dirty="0">
                <a:latin typeface="Handy Casual" panose="020B0604020202020204" charset="0"/>
              </a:rPr>
              <a:t>friendship</a:t>
            </a:r>
            <a:r>
              <a:rPr lang="en-GB" sz="5400" dirty="0">
                <a:latin typeface="Handy Casual" panose="020B0604020202020204" charset="0"/>
              </a:rPr>
              <a:t> and an </a:t>
            </a:r>
            <a:r>
              <a:rPr lang="en-GB" sz="5400" b="1" u="sng" dirty="0">
                <a:latin typeface="Handy Casual" panose="020B0604020202020204" charset="0"/>
              </a:rPr>
              <a:t>open mind. 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9">
            <a:extLst>
              <a:ext uri="{FF2B5EF4-FFF2-40B4-BE49-F238E27FC236}">
                <a16:creationId xmlns:a16="http://schemas.microsoft.com/office/drawing/2014/main" id="{1F89A3FE-9C5C-E33C-295C-D29E7E42965E}"/>
              </a:ext>
            </a:extLst>
          </p:cNvPr>
          <p:cNvSpPr/>
          <p:nvPr/>
        </p:nvSpPr>
        <p:spPr>
          <a:xfrm>
            <a:off x="11938373" y="3892957"/>
            <a:ext cx="3826188" cy="3780606"/>
          </a:xfrm>
          <a:custGeom>
            <a:avLst/>
            <a:gdLst/>
            <a:ahLst/>
            <a:cxnLst/>
            <a:rect l="l" t="t" r="r" b="b"/>
            <a:pathLst>
              <a:path w="2002739" h="1822492">
                <a:moveTo>
                  <a:pt x="0" y="0"/>
                </a:moveTo>
                <a:lnTo>
                  <a:pt x="2002738" y="0"/>
                </a:lnTo>
                <a:lnTo>
                  <a:pt x="2002738" y="1822492"/>
                </a:lnTo>
                <a:lnTo>
                  <a:pt x="0" y="182249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607DC8E9-C3BA-E5D3-76B5-1E25816BECFB}"/>
              </a:ext>
            </a:extLst>
          </p:cNvPr>
          <p:cNvSpPr/>
          <p:nvPr/>
        </p:nvSpPr>
        <p:spPr>
          <a:xfrm>
            <a:off x="7477366" y="3952591"/>
            <a:ext cx="3826188" cy="3780606"/>
          </a:xfrm>
          <a:custGeom>
            <a:avLst/>
            <a:gdLst/>
            <a:ahLst/>
            <a:cxnLst/>
            <a:rect l="l" t="t" r="r" b="b"/>
            <a:pathLst>
              <a:path w="2002739" h="1822492">
                <a:moveTo>
                  <a:pt x="0" y="0"/>
                </a:moveTo>
                <a:lnTo>
                  <a:pt x="2002738" y="0"/>
                </a:lnTo>
                <a:lnTo>
                  <a:pt x="2002738" y="1822492"/>
                </a:lnTo>
                <a:lnTo>
                  <a:pt x="0" y="182249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4BAAA3C7-D308-B7B8-81C9-7BB73C6E0176}"/>
              </a:ext>
            </a:extLst>
          </p:cNvPr>
          <p:cNvSpPr/>
          <p:nvPr/>
        </p:nvSpPr>
        <p:spPr>
          <a:xfrm>
            <a:off x="2938575" y="3904776"/>
            <a:ext cx="3826188" cy="3780606"/>
          </a:xfrm>
          <a:custGeom>
            <a:avLst/>
            <a:gdLst/>
            <a:ahLst/>
            <a:cxnLst/>
            <a:rect l="l" t="t" r="r" b="b"/>
            <a:pathLst>
              <a:path w="2002739" h="1822492">
                <a:moveTo>
                  <a:pt x="0" y="0"/>
                </a:moveTo>
                <a:lnTo>
                  <a:pt x="2002738" y="0"/>
                </a:lnTo>
                <a:lnTo>
                  <a:pt x="2002738" y="1822492"/>
                </a:lnTo>
                <a:lnTo>
                  <a:pt x="0" y="182249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8" name="TextBox 8"/>
          <p:cNvSpPr txBox="1"/>
          <p:nvPr/>
        </p:nvSpPr>
        <p:spPr>
          <a:xfrm>
            <a:off x="0" y="1409700"/>
            <a:ext cx="18288000" cy="1408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000000"/>
                </a:solidFill>
                <a:latin typeface="Handy Casual" panose="020B0604020202020204" charset="0"/>
              </a:rPr>
              <a:t>How Little Hearts Matter Helps</a:t>
            </a:r>
          </a:p>
        </p:txBody>
      </p:sp>
      <p:sp>
        <p:nvSpPr>
          <p:cNvPr id="9" name="Freeform 9"/>
          <p:cNvSpPr/>
          <p:nvPr/>
        </p:nvSpPr>
        <p:spPr>
          <a:xfrm>
            <a:off x="3853740" y="-474829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0" name="Freeform 10"/>
          <p:cNvSpPr/>
          <p:nvPr/>
        </p:nvSpPr>
        <p:spPr>
          <a:xfrm rot="-10800000">
            <a:off x="-2378140" y="9369754"/>
            <a:ext cx="9279203" cy="2078243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2081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1" name="Freeform 11"/>
          <p:cNvSpPr/>
          <p:nvPr/>
        </p:nvSpPr>
        <p:spPr>
          <a:xfrm rot="-1568932">
            <a:off x="1462605" y="1819020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Freeform 12"/>
          <p:cNvSpPr/>
          <p:nvPr/>
        </p:nvSpPr>
        <p:spPr>
          <a:xfrm rot="19361409">
            <a:off x="14827106" y="7032933"/>
            <a:ext cx="3539744" cy="3430333"/>
          </a:xfrm>
          <a:custGeom>
            <a:avLst/>
            <a:gdLst/>
            <a:ahLst/>
            <a:cxnLst/>
            <a:rect l="l" t="t" r="r" b="b"/>
            <a:pathLst>
              <a:path w="3539744" h="3430333">
                <a:moveTo>
                  <a:pt x="0" y="0"/>
                </a:moveTo>
                <a:lnTo>
                  <a:pt x="3539743" y="0"/>
                </a:lnTo>
                <a:lnTo>
                  <a:pt x="3539743" y="3430333"/>
                </a:lnTo>
                <a:lnTo>
                  <a:pt x="0" y="34303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3" name="TextBox 13"/>
          <p:cNvSpPr txBox="1"/>
          <p:nvPr/>
        </p:nvSpPr>
        <p:spPr>
          <a:xfrm>
            <a:off x="11938373" y="7975567"/>
            <a:ext cx="39501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9"/>
              </a:lnSpc>
              <a:spcBef>
                <a:spcPct val="0"/>
              </a:spcBef>
            </a:pPr>
            <a:r>
              <a:rPr lang="en-US" sz="6000" dirty="0">
                <a:solidFill>
                  <a:srgbClr val="0077B3"/>
                </a:solidFill>
                <a:latin typeface="Handy Casual" panose="020B0604020202020204" charset="0"/>
              </a:rPr>
              <a:t>Community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409116" y="7945016"/>
            <a:ext cx="3962688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9"/>
              </a:lnSpc>
              <a:spcBef>
                <a:spcPct val="0"/>
              </a:spcBef>
            </a:pPr>
            <a:r>
              <a:rPr lang="en-US" sz="6000" dirty="0">
                <a:solidFill>
                  <a:srgbClr val="0077B3"/>
                </a:solidFill>
                <a:latin typeface="Handy Casual" panose="020B0604020202020204" charset="0"/>
              </a:rPr>
              <a:t>Information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624079" y="7912416"/>
            <a:ext cx="4042662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9"/>
              </a:lnSpc>
              <a:spcBef>
                <a:spcPct val="0"/>
              </a:spcBef>
            </a:pPr>
            <a:r>
              <a:rPr lang="en-US" sz="6000" dirty="0">
                <a:solidFill>
                  <a:srgbClr val="0077B3"/>
                </a:solidFill>
                <a:latin typeface="Handy Casual" panose="020B0604020202020204" charset="0"/>
              </a:rPr>
              <a:t>Support</a:t>
            </a:r>
          </a:p>
        </p:txBody>
      </p:sp>
      <p:sp>
        <p:nvSpPr>
          <p:cNvPr id="19" name="Freeform 19"/>
          <p:cNvSpPr/>
          <p:nvPr/>
        </p:nvSpPr>
        <p:spPr>
          <a:xfrm rot="240727">
            <a:off x="1031725" y="4541415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2DAE66-3D22-1C50-7739-EF13484165EA}"/>
              </a:ext>
            </a:extLst>
          </p:cNvPr>
          <p:cNvSpPr txBox="1"/>
          <p:nvPr/>
        </p:nvSpPr>
        <p:spPr>
          <a:xfrm>
            <a:off x="3371238" y="2247900"/>
            <a:ext cx="11195538" cy="1397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Handy Casual" panose="020B0604020202020204" charset="0"/>
              </a:rPr>
              <a:t>LHM helps thousands of people with a special heart </a:t>
            </a:r>
          </a:p>
        </p:txBody>
      </p:sp>
      <p:pic>
        <p:nvPicPr>
          <p:cNvPr id="1026" name="Picture 2" descr="May be an image of heart and text that says &quot;ISSUE 3 Little Hearts Matter Supporting purney The Half a Heart Gang Specially created for our young members&quot;">
            <a:extLst>
              <a:ext uri="{FF2B5EF4-FFF2-40B4-BE49-F238E27FC236}">
                <a16:creationId xmlns:a16="http://schemas.microsoft.com/office/drawing/2014/main" id="{67C26B7C-BB8C-F297-2C2C-BB1CF07DD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5972" y="4502791"/>
            <a:ext cx="1962234" cy="277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774FC9-D9BA-188B-9B05-1A0D5CA92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15689" y="4442294"/>
            <a:ext cx="2787805" cy="278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57EC241-BDEA-D52F-7AD4-CD1AF23A9FA3}"/>
              </a:ext>
            </a:extLst>
          </p:cNvPr>
          <p:cNvSpPr txBox="1"/>
          <p:nvPr/>
        </p:nvSpPr>
        <p:spPr>
          <a:xfrm>
            <a:off x="2711269" y="8716838"/>
            <a:ext cx="395547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Handy Casual" panose="020B0604020202020204" charset="0"/>
              </a:rPr>
              <a:t>Being there for people with half a heart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F776B2-0997-0833-F67D-31AB4659DDDD}"/>
              </a:ext>
            </a:extLst>
          </p:cNvPr>
          <p:cNvSpPr txBox="1"/>
          <p:nvPr/>
        </p:nvSpPr>
        <p:spPr>
          <a:xfrm>
            <a:off x="7270359" y="8724900"/>
            <a:ext cx="395547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Handy Casual" panose="020B0604020202020204" charset="0"/>
              </a:rPr>
              <a:t>Helping people understand their heart condition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EC5C79-DAA8-7A28-BF1C-2414915F8373}"/>
              </a:ext>
            </a:extLst>
          </p:cNvPr>
          <p:cNvSpPr txBox="1"/>
          <p:nvPr/>
        </p:nvSpPr>
        <p:spPr>
          <a:xfrm>
            <a:off x="11734606" y="8713374"/>
            <a:ext cx="395547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Handy Casual" panose="020B0604020202020204" charset="0"/>
              </a:rPr>
              <a:t>Bringing people with half a heart together</a:t>
            </a:r>
          </a:p>
        </p:txBody>
      </p:sp>
      <p:pic>
        <p:nvPicPr>
          <p:cNvPr id="1036" name="Picture 12" descr="No photo description available.">
            <a:extLst>
              <a:ext uri="{FF2B5EF4-FFF2-40B4-BE49-F238E27FC236}">
                <a16:creationId xmlns:a16="http://schemas.microsoft.com/office/drawing/2014/main" id="{BB282C0D-971D-34E6-F716-616DEC423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13" r="14473"/>
          <a:stretch/>
        </p:blipFill>
        <p:spPr bwMode="auto">
          <a:xfrm>
            <a:off x="3552117" y="4522780"/>
            <a:ext cx="2530089" cy="27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174E98E-E348-3687-B442-C2390FE6DCF0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7220" y="215843"/>
            <a:ext cx="4191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3765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12">
            <a:extLst>
              <a:ext uri="{FF2B5EF4-FFF2-40B4-BE49-F238E27FC236}">
                <a16:creationId xmlns:a16="http://schemas.microsoft.com/office/drawing/2014/main" id="{339421AB-3E95-1132-3594-22F219BAB3AC}"/>
              </a:ext>
            </a:extLst>
          </p:cNvPr>
          <p:cNvSpPr/>
          <p:nvPr/>
        </p:nvSpPr>
        <p:spPr>
          <a:xfrm>
            <a:off x="10028889" y="1325147"/>
            <a:ext cx="5994794" cy="2751553"/>
          </a:xfrm>
          <a:custGeom>
            <a:avLst/>
            <a:gdLst/>
            <a:ahLst/>
            <a:cxnLst/>
            <a:rect l="l" t="t" r="r" b="b"/>
            <a:pathLst>
              <a:path w="2002739" h="1106513">
                <a:moveTo>
                  <a:pt x="0" y="0"/>
                </a:moveTo>
                <a:lnTo>
                  <a:pt x="2002739" y="0"/>
                </a:lnTo>
                <a:lnTo>
                  <a:pt x="2002739" y="1106513"/>
                </a:lnTo>
                <a:lnTo>
                  <a:pt x="0" y="11065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Freeform 5"/>
          <p:cNvSpPr/>
          <p:nvPr/>
        </p:nvSpPr>
        <p:spPr>
          <a:xfrm rot="231717">
            <a:off x="-1154824" y="239524"/>
            <a:ext cx="10406808" cy="5430462"/>
          </a:xfrm>
          <a:custGeom>
            <a:avLst/>
            <a:gdLst/>
            <a:ahLst/>
            <a:cxnLst/>
            <a:rect l="l" t="t" r="r" b="b"/>
            <a:pathLst>
              <a:path w="10406808" h="5430462">
                <a:moveTo>
                  <a:pt x="0" y="0"/>
                </a:moveTo>
                <a:lnTo>
                  <a:pt x="10406808" y="0"/>
                </a:lnTo>
                <a:lnTo>
                  <a:pt x="10406808" y="5430461"/>
                </a:lnTo>
                <a:lnTo>
                  <a:pt x="0" y="54304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3" name="TextBox 23"/>
          <p:cNvSpPr txBox="1"/>
          <p:nvPr/>
        </p:nvSpPr>
        <p:spPr>
          <a:xfrm rot="282144">
            <a:off x="1748516" y="1802507"/>
            <a:ext cx="5745086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433"/>
              </a:lnSpc>
            </a:pPr>
            <a:r>
              <a:rPr lang="en-US" sz="12500" dirty="0">
                <a:solidFill>
                  <a:srgbClr val="000000"/>
                </a:solidFill>
                <a:latin typeface="Handy Casual" panose="020B0604020202020204" charset="0"/>
              </a:rPr>
              <a:t>Fundraising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666743" y="5098146"/>
            <a:ext cx="13512607" cy="4703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4400" dirty="0">
                <a:latin typeface="Handy Casual" panose="020B0604020202020204" charset="0"/>
              </a:rPr>
              <a:t>You could do;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GB" sz="4400" dirty="0">
                <a:latin typeface="Handy Casual" panose="020B0604020202020204" charset="0"/>
              </a:rPr>
              <a:t>- Dress down days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GB" sz="4400" dirty="0">
                <a:latin typeface="Handy Casual" panose="020B0604020202020204" charset="0"/>
              </a:rPr>
              <a:t>- Competitions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GB" sz="4400" dirty="0">
                <a:latin typeface="Handy Casual" panose="020B0604020202020204" charset="0"/>
              </a:rPr>
              <a:t>- Cake sales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GB" sz="4400" dirty="0">
                <a:latin typeface="Handy Casual" panose="020B0604020202020204" charset="0"/>
              </a:rPr>
              <a:t>- challenges (runs, walks, silences).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en-GB" sz="4400" dirty="0">
              <a:latin typeface="Handy Casual" panose="020B0604020202020204" charset="0"/>
            </a:endParaRPr>
          </a:p>
        </p:txBody>
      </p:sp>
      <p:sp>
        <p:nvSpPr>
          <p:cNvPr id="28" name="Freeform 28"/>
          <p:cNvSpPr/>
          <p:nvPr/>
        </p:nvSpPr>
        <p:spPr>
          <a:xfrm rot="-10800000">
            <a:off x="-3798639" y="8684891"/>
            <a:ext cx="11594212" cy="1602109"/>
          </a:xfrm>
          <a:custGeom>
            <a:avLst/>
            <a:gdLst/>
            <a:ahLst/>
            <a:cxnLst/>
            <a:rect l="l" t="t" r="r" b="b"/>
            <a:pathLst>
              <a:path w="11594212" h="1602109">
                <a:moveTo>
                  <a:pt x="0" y="0"/>
                </a:moveTo>
                <a:lnTo>
                  <a:pt x="11594211" y="0"/>
                </a:lnTo>
                <a:lnTo>
                  <a:pt x="11594211" y="1602109"/>
                </a:lnTo>
                <a:lnTo>
                  <a:pt x="0" y="16021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9" name="Freeform 29"/>
          <p:cNvSpPr/>
          <p:nvPr/>
        </p:nvSpPr>
        <p:spPr>
          <a:xfrm>
            <a:off x="10023135" y="0"/>
            <a:ext cx="10847286" cy="1498898"/>
          </a:xfrm>
          <a:custGeom>
            <a:avLst/>
            <a:gdLst/>
            <a:ahLst/>
            <a:cxnLst/>
            <a:rect l="l" t="t" r="r" b="b"/>
            <a:pathLst>
              <a:path w="10847286" h="1498898">
                <a:moveTo>
                  <a:pt x="0" y="0"/>
                </a:moveTo>
                <a:lnTo>
                  <a:pt x="10847286" y="0"/>
                </a:lnTo>
                <a:lnTo>
                  <a:pt x="10847286" y="1498898"/>
                </a:lnTo>
                <a:lnTo>
                  <a:pt x="0" y="14988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6" name="Freeform 36"/>
          <p:cNvSpPr/>
          <p:nvPr/>
        </p:nvSpPr>
        <p:spPr>
          <a:xfrm rot="-3617189" flipH="1">
            <a:off x="15634199" y="3171647"/>
            <a:ext cx="2983210" cy="2891002"/>
          </a:xfrm>
          <a:custGeom>
            <a:avLst/>
            <a:gdLst/>
            <a:ahLst/>
            <a:cxnLst/>
            <a:rect l="l" t="t" r="r" b="b"/>
            <a:pathLst>
              <a:path w="2983210" h="2891002">
                <a:moveTo>
                  <a:pt x="2983210" y="0"/>
                </a:moveTo>
                <a:lnTo>
                  <a:pt x="0" y="0"/>
                </a:lnTo>
                <a:lnTo>
                  <a:pt x="0" y="2891002"/>
                </a:lnTo>
                <a:lnTo>
                  <a:pt x="2983210" y="2891002"/>
                </a:lnTo>
                <a:lnTo>
                  <a:pt x="298321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7" name="TextBox 23">
            <a:extLst>
              <a:ext uri="{FF2B5EF4-FFF2-40B4-BE49-F238E27FC236}">
                <a16:creationId xmlns:a16="http://schemas.microsoft.com/office/drawing/2014/main" id="{06F79DF7-CF45-5B78-3155-7053D1F51A70}"/>
              </a:ext>
            </a:extLst>
          </p:cNvPr>
          <p:cNvSpPr txBox="1"/>
          <p:nvPr/>
        </p:nvSpPr>
        <p:spPr>
          <a:xfrm rot="282144">
            <a:off x="1925080" y="2956752"/>
            <a:ext cx="7095582" cy="1281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433"/>
              </a:lnSpc>
            </a:pPr>
            <a:r>
              <a:rPr lang="en-US" sz="5400" dirty="0">
                <a:solidFill>
                  <a:srgbClr val="000000"/>
                </a:solidFill>
                <a:latin typeface="Handy Casual" panose="020B0604020202020204" charset="0"/>
              </a:rPr>
              <a:t>For Little Hearts Matter</a:t>
            </a:r>
          </a:p>
        </p:txBody>
      </p:sp>
      <p:sp>
        <p:nvSpPr>
          <p:cNvPr id="40" name="TextBox 26">
            <a:extLst>
              <a:ext uri="{FF2B5EF4-FFF2-40B4-BE49-F238E27FC236}">
                <a16:creationId xmlns:a16="http://schemas.microsoft.com/office/drawing/2014/main" id="{0D5BA06F-5278-F481-DC52-E6946F79113D}"/>
              </a:ext>
            </a:extLst>
          </p:cNvPr>
          <p:cNvSpPr txBox="1"/>
          <p:nvPr/>
        </p:nvSpPr>
        <p:spPr>
          <a:xfrm>
            <a:off x="10480033" y="1908434"/>
            <a:ext cx="5092507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4400" dirty="0">
                <a:latin typeface="Handy Casual" panose="020B0604020202020204" charset="0"/>
              </a:rPr>
              <a:t>The charity needs money to provide its much-needed services. </a:t>
            </a:r>
          </a:p>
        </p:txBody>
      </p:sp>
      <p:sp>
        <p:nvSpPr>
          <p:cNvPr id="46" name="Freeform 9">
            <a:extLst>
              <a:ext uri="{FF2B5EF4-FFF2-40B4-BE49-F238E27FC236}">
                <a16:creationId xmlns:a16="http://schemas.microsoft.com/office/drawing/2014/main" id="{4ED12AB2-F4A2-731B-04A2-F559082C1F1E}"/>
              </a:ext>
            </a:extLst>
          </p:cNvPr>
          <p:cNvSpPr/>
          <p:nvPr/>
        </p:nvSpPr>
        <p:spPr>
          <a:xfrm>
            <a:off x="9490003" y="4520327"/>
            <a:ext cx="4816675" cy="4759293"/>
          </a:xfrm>
          <a:custGeom>
            <a:avLst/>
            <a:gdLst/>
            <a:ahLst/>
            <a:cxnLst/>
            <a:rect l="l" t="t" r="r" b="b"/>
            <a:pathLst>
              <a:path w="2002739" h="1822492">
                <a:moveTo>
                  <a:pt x="0" y="0"/>
                </a:moveTo>
                <a:lnTo>
                  <a:pt x="2002738" y="0"/>
                </a:lnTo>
                <a:lnTo>
                  <a:pt x="2002738" y="1822492"/>
                </a:lnTo>
                <a:lnTo>
                  <a:pt x="0" y="18224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pic>
        <p:nvPicPr>
          <p:cNvPr id="2052" name="Picture 4" descr="No photo description available.">
            <a:extLst>
              <a:ext uri="{FF2B5EF4-FFF2-40B4-BE49-F238E27FC236}">
                <a16:creationId xmlns:a16="http://schemas.microsoft.com/office/drawing/2014/main" id="{0BE021C0-170F-3D3C-6C37-641D71AF6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3729" y="5097321"/>
            <a:ext cx="3827911" cy="382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26">
            <a:extLst>
              <a:ext uri="{FF2B5EF4-FFF2-40B4-BE49-F238E27FC236}">
                <a16:creationId xmlns:a16="http://schemas.microsoft.com/office/drawing/2014/main" id="{A7C3BDFD-0D7E-7CC5-5AC9-C161B76A853A}"/>
              </a:ext>
            </a:extLst>
          </p:cNvPr>
          <p:cNvSpPr txBox="1"/>
          <p:nvPr/>
        </p:nvSpPr>
        <p:spPr>
          <a:xfrm>
            <a:off x="9753600" y="9486900"/>
            <a:ext cx="1351260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800" dirty="0">
                <a:latin typeface="Handy Casual" panose="020B0604020202020204" charset="0"/>
              </a:rPr>
              <a:t>Ben raised £130 for LHM at his school!</a:t>
            </a: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30118" y="4863666"/>
            <a:ext cx="12954000" cy="33278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  <a:spcBef>
                <a:spcPct val="0"/>
              </a:spcBef>
            </a:pPr>
            <a:r>
              <a:rPr lang="en-US" sz="4800" dirty="0">
                <a:solidFill>
                  <a:srgbClr val="0077B3"/>
                </a:solidFill>
                <a:latin typeface="Handy Casual" panose="020B0604020202020204" charset="0"/>
              </a:rPr>
              <a:t>Thank you for listening </a:t>
            </a:r>
            <a:r>
              <a:rPr lang="en-US" sz="4800" dirty="0">
                <a:solidFill>
                  <a:srgbClr val="0077B3"/>
                </a:solidFill>
                <a:latin typeface="Handy Casual" panose="020B0604020202020204" charset="0"/>
                <a:sym typeface="Wingdings" panose="05000000000000000000" pitchFamily="2" charset="2"/>
              </a:rPr>
              <a:t></a:t>
            </a:r>
            <a:endParaRPr lang="en-US" sz="4800" dirty="0">
              <a:solidFill>
                <a:srgbClr val="0077B3"/>
              </a:solidFill>
              <a:latin typeface="Handy Casual" panose="020B0604020202020204" charset="0"/>
            </a:endParaRPr>
          </a:p>
          <a:p>
            <a:pPr algn="ctr">
              <a:lnSpc>
                <a:spcPts val="9000"/>
              </a:lnSpc>
              <a:spcBef>
                <a:spcPct val="0"/>
              </a:spcBef>
            </a:pPr>
            <a:r>
              <a:rPr lang="en-US" sz="4800" dirty="0">
                <a:solidFill>
                  <a:srgbClr val="0077B3"/>
                </a:solidFill>
                <a:latin typeface="Handy Casual" panose="020B0604020202020204" charset="0"/>
              </a:rPr>
              <a:t>To fundraise for Little Hearts Matter</a:t>
            </a:r>
          </a:p>
          <a:p>
            <a:pPr algn="ctr">
              <a:lnSpc>
                <a:spcPts val="9000"/>
              </a:lnSpc>
              <a:spcBef>
                <a:spcPct val="0"/>
              </a:spcBef>
            </a:pPr>
            <a:r>
              <a:rPr lang="en-US" sz="4800" dirty="0">
                <a:solidFill>
                  <a:srgbClr val="0077B3"/>
                </a:solidFill>
                <a:latin typeface="Handy Casual" panose="020B0604020202020204" charset="0"/>
              </a:rPr>
              <a:t>go to </a:t>
            </a:r>
            <a:r>
              <a:rPr lang="en-US" sz="6000" u="sng" dirty="0">
                <a:solidFill>
                  <a:srgbClr val="0077B3"/>
                </a:solidFill>
                <a:latin typeface="Handy Casual" panose="020B0604020202020204" charset="0"/>
              </a:rPr>
              <a:t>lhm.org.uk/support-us</a:t>
            </a:r>
          </a:p>
        </p:txBody>
      </p:sp>
      <p:sp>
        <p:nvSpPr>
          <p:cNvPr id="4" name="Freeform 4"/>
          <p:cNvSpPr/>
          <p:nvPr/>
        </p:nvSpPr>
        <p:spPr>
          <a:xfrm>
            <a:off x="4742707" y="1589776"/>
            <a:ext cx="9699658" cy="3103890"/>
          </a:xfrm>
          <a:custGeom>
            <a:avLst/>
            <a:gdLst/>
            <a:ahLst/>
            <a:cxnLst/>
            <a:rect l="l" t="t" r="r" b="b"/>
            <a:pathLst>
              <a:path w="9699658" h="3103890">
                <a:moveTo>
                  <a:pt x="0" y="0"/>
                </a:moveTo>
                <a:lnTo>
                  <a:pt x="9699657" y="0"/>
                </a:lnTo>
                <a:lnTo>
                  <a:pt x="9699657" y="3103891"/>
                </a:lnTo>
                <a:lnTo>
                  <a:pt x="0" y="3103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TextBox 5"/>
          <p:cNvSpPr txBox="1"/>
          <p:nvPr/>
        </p:nvSpPr>
        <p:spPr>
          <a:xfrm rot="-166726">
            <a:off x="4763096" y="2361898"/>
            <a:ext cx="9288045" cy="139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  <a:spcBef>
                <a:spcPct val="0"/>
              </a:spcBef>
            </a:pPr>
            <a:r>
              <a:rPr lang="en-US" sz="9600" spc="304" dirty="0">
                <a:solidFill>
                  <a:srgbClr val="000000"/>
                </a:solidFill>
                <a:latin typeface="Handy Casual" panose="020B0604020202020204" charset="0"/>
              </a:rPr>
              <a:t>THANK YOU!</a:t>
            </a:r>
          </a:p>
        </p:txBody>
      </p:sp>
      <p:sp>
        <p:nvSpPr>
          <p:cNvPr id="10" name="Freeform 10"/>
          <p:cNvSpPr/>
          <p:nvPr/>
        </p:nvSpPr>
        <p:spPr>
          <a:xfrm>
            <a:off x="10538197" y="3444543"/>
            <a:ext cx="2704795" cy="1249123"/>
          </a:xfrm>
          <a:custGeom>
            <a:avLst/>
            <a:gdLst/>
            <a:ahLst/>
            <a:cxnLst/>
            <a:rect l="l" t="t" r="r" b="b"/>
            <a:pathLst>
              <a:path w="2704795" h="1249123">
                <a:moveTo>
                  <a:pt x="0" y="0"/>
                </a:moveTo>
                <a:lnTo>
                  <a:pt x="2704795" y="0"/>
                </a:lnTo>
                <a:lnTo>
                  <a:pt x="2704795" y="1249124"/>
                </a:lnTo>
                <a:lnTo>
                  <a:pt x="0" y="124912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1" name="Freeform 11"/>
          <p:cNvSpPr/>
          <p:nvPr/>
        </p:nvSpPr>
        <p:spPr>
          <a:xfrm rot="-491967">
            <a:off x="4392492" y="950145"/>
            <a:ext cx="2241878" cy="2042147"/>
          </a:xfrm>
          <a:custGeom>
            <a:avLst/>
            <a:gdLst/>
            <a:ahLst/>
            <a:cxnLst/>
            <a:rect l="l" t="t" r="r" b="b"/>
            <a:pathLst>
              <a:path w="2241878" h="2042147">
                <a:moveTo>
                  <a:pt x="0" y="0"/>
                </a:moveTo>
                <a:lnTo>
                  <a:pt x="2241878" y="0"/>
                </a:lnTo>
                <a:lnTo>
                  <a:pt x="2241878" y="2042147"/>
                </a:lnTo>
                <a:lnTo>
                  <a:pt x="0" y="204214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Freeform 12"/>
          <p:cNvSpPr/>
          <p:nvPr/>
        </p:nvSpPr>
        <p:spPr>
          <a:xfrm rot="4706294" flipV="1">
            <a:off x="1411045" y="2629636"/>
            <a:ext cx="3895386" cy="4128059"/>
          </a:xfrm>
          <a:custGeom>
            <a:avLst/>
            <a:gdLst/>
            <a:ahLst/>
            <a:cxnLst/>
            <a:rect l="l" t="t" r="r" b="b"/>
            <a:pathLst>
              <a:path w="3895386" h="4128059">
                <a:moveTo>
                  <a:pt x="0" y="4128058"/>
                </a:moveTo>
                <a:lnTo>
                  <a:pt x="3895387" y="4128058"/>
                </a:lnTo>
                <a:lnTo>
                  <a:pt x="3895387" y="0"/>
                </a:lnTo>
                <a:lnTo>
                  <a:pt x="0" y="0"/>
                </a:lnTo>
                <a:lnTo>
                  <a:pt x="0" y="4128058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3" name="Freeform 13"/>
          <p:cNvSpPr/>
          <p:nvPr/>
        </p:nvSpPr>
        <p:spPr>
          <a:xfrm rot="-1568932">
            <a:off x="13748752" y="4418712"/>
            <a:ext cx="1447775" cy="2075662"/>
          </a:xfrm>
          <a:custGeom>
            <a:avLst/>
            <a:gdLst/>
            <a:ahLst/>
            <a:cxnLst/>
            <a:rect l="l" t="t" r="r" b="b"/>
            <a:pathLst>
              <a:path w="1447775" h="2075662">
                <a:moveTo>
                  <a:pt x="0" y="0"/>
                </a:moveTo>
                <a:lnTo>
                  <a:pt x="1447774" y="0"/>
                </a:lnTo>
                <a:lnTo>
                  <a:pt x="1447774" y="2075662"/>
                </a:lnTo>
                <a:lnTo>
                  <a:pt x="0" y="2075662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4" name="Freeform 14"/>
          <p:cNvSpPr/>
          <p:nvPr/>
        </p:nvSpPr>
        <p:spPr>
          <a:xfrm>
            <a:off x="10538197" y="0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5" name="Freeform 15"/>
          <p:cNvSpPr/>
          <p:nvPr/>
        </p:nvSpPr>
        <p:spPr>
          <a:xfrm rot="-10800000">
            <a:off x="-4098675" y="8905418"/>
            <a:ext cx="9279203" cy="2078243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62081"/>
            </a:stretch>
          </a:blipFill>
        </p:spPr>
        <p:txBody>
          <a:bodyPr/>
          <a:lstStyle/>
          <a:p>
            <a:endParaRPr lang="en-GB" dirty="0"/>
          </a:p>
        </p:txBody>
      </p:sp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7790AB3-8A83-B874-EAB0-0AD0C62AD80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5400" y="7843811"/>
            <a:ext cx="6032660" cy="201088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6039</TotalTime>
  <Words>361</Words>
  <Application>Microsoft Office PowerPoint</Application>
  <PresentationFormat>Custom</PresentationFormat>
  <Paragraphs>70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Handy Casual</vt:lpstr>
      <vt:lpstr>VAG Rounded Std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Yellow Playful Doodle Digital Brainstorm Presentation</dc:title>
  <dc:creator>Calm Collage</dc:creator>
  <cp:lastModifiedBy>Sam Jones</cp:lastModifiedBy>
  <cp:revision>13</cp:revision>
  <dcterms:created xsi:type="dcterms:W3CDTF">2006-08-16T00:00:00Z</dcterms:created>
  <dcterms:modified xsi:type="dcterms:W3CDTF">2024-01-04T11:01:28Z</dcterms:modified>
  <dc:identifier>DAF0LpWeJVs</dc:identifier>
</cp:coreProperties>
</file>