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68" r:id="rId5"/>
    <p:sldId id="269" r:id="rId6"/>
    <p:sldId id="258" r:id="rId7"/>
    <p:sldId id="273" r:id="rId8"/>
    <p:sldId id="264" r:id="rId9"/>
    <p:sldId id="259" r:id="rId10"/>
    <p:sldId id="272" r:id="rId11"/>
    <p:sldId id="262" r:id="rId12"/>
    <p:sldId id="270" r:id="rId13"/>
    <p:sldId id="260" r:id="rId14"/>
    <p:sldId id="266" r:id="rId15"/>
    <p:sldId id="265" r:id="rId16"/>
    <p:sldId id="274" r:id="rId17"/>
    <p:sldId id="263" r:id="rId18"/>
  </p:sldIdLst>
  <p:sldSz cx="9144000" cy="6858000" type="screen4x3"/>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9" autoAdjust="0"/>
    <p:restoredTop sz="94660"/>
  </p:normalViewPr>
  <p:slideViewPr>
    <p:cSldViewPr>
      <p:cViewPr varScale="1">
        <p:scale>
          <a:sx n="103" d="100"/>
          <a:sy n="103" d="100"/>
        </p:scale>
        <p:origin x="-22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940AF13-866C-4796-9EE1-8B9FC9A29742}" type="datetimeFigureOut">
              <a:rPr lang="en-GB" smtClean="0"/>
              <a:t>20/08/2018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251786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0AF13-866C-4796-9EE1-8B9FC9A29742}" type="datetimeFigureOut">
              <a:rPr lang="en-GB" smtClean="0"/>
              <a:t>20/08/2018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7704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0AF13-866C-4796-9EE1-8B9FC9A29742}" type="datetimeFigureOut">
              <a:rPr lang="en-GB" smtClean="0"/>
              <a:t>20/08/2018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310702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0AF13-866C-4796-9EE1-8B9FC9A29742}" type="datetimeFigureOut">
              <a:rPr lang="en-GB" smtClean="0"/>
              <a:t>20/08/2018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192888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0AF13-866C-4796-9EE1-8B9FC9A29742}" type="datetimeFigureOut">
              <a:rPr lang="en-GB" smtClean="0"/>
              <a:t>20/08/2018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285007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940AF13-866C-4796-9EE1-8B9FC9A29742}" type="datetimeFigureOut">
              <a:rPr lang="en-GB" smtClean="0"/>
              <a:t>20/08/2018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205970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940AF13-866C-4796-9EE1-8B9FC9A29742}" type="datetimeFigureOut">
              <a:rPr lang="en-GB" smtClean="0"/>
              <a:t>20/08/2018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396133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940AF13-866C-4796-9EE1-8B9FC9A29742}" type="datetimeFigureOut">
              <a:rPr lang="en-GB" smtClean="0"/>
              <a:t>20/08/2018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2980009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0AF13-866C-4796-9EE1-8B9FC9A29742}" type="datetimeFigureOut">
              <a:rPr lang="en-GB" smtClean="0"/>
              <a:t>20/08/2018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1497510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0AF13-866C-4796-9EE1-8B9FC9A29742}" type="datetimeFigureOut">
              <a:rPr lang="en-GB" smtClean="0"/>
              <a:t>20/08/2018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1389924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0AF13-866C-4796-9EE1-8B9FC9A29742}" type="datetimeFigureOut">
              <a:rPr lang="en-GB" smtClean="0"/>
              <a:t>20/08/2018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3323827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0AF13-866C-4796-9EE1-8B9FC9A29742}" type="datetimeFigureOut">
              <a:rPr lang="en-GB" smtClean="0"/>
              <a:t>20/08/2018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F42B43-9D6E-4341-B560-AE311F467CAE}" type="slidenum">
              <a:rPr lang="en-GB" smtClean="0"/>
              <a:t>‹#›</a:t>
            </a:fld>
            <a:endParaRPr lang="en-GB"/>
          </a:p>
        </p:txBody>
      </p:sp>
    </p:spTree>
    <p:extLst>
      <p:ext uri="{BB962C8B-B14F-4D97-AF65-F5344CB8AC3E}">
        <p14:creationId xmlns:p14="http://schemas.microsoft.com/office/powerpoint/2010/main" val="107530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55676" y="3863950"/>
            <a:ext cx="5832648" cy="1077218"/>
          </a:xfrm>
          <a:prstGeom prst="rect">
            <a:avLst/>
          </a:prstGeom>
          <a:noFill/>
        </p:spPr>
        <p:txBody>
          <a:bodyPr wrap="square" rtlCol="0">
            <a:spAutoFit/>
          </a:bodyPr>
          <a:lstStyle/>
          <a:p>
            <a:pPr algn="ctr"/>
            <a:r>
              <a:rPr lang="en-GB" sz="2800" dirty="0" smtClean="0">
                <a:solidFill>
                  <a:srgbClr val="0070C0"/>
                </a:solidFill>
                <a:latin typeface="VAG Rounded Std Thin" pitchFamily="34" charset="0"/>
              </a:rPr>
              <a:t>Preparation for Primary School</a:t>
            </a:r>
          </a:p>
          <a:p>
            <a:pPr algn="ctr"/>
            <a:r>
              <a:rPr lang="en-GB" dirty="0" smtClean="0">
                <a:solidFill>
                  <a:srgbClr val="0070C0"/>
                </a:solidFill>
                <a:latin typeface="VAG Rounded Std Light" pitchFamily="34" charset="0"/>
              </a:rPr>
              <a:t>How to get the most out of school when </a:t>
            </a:r>
            <a:br>
              <a:rPr lang="en-GB" dirty="0" smtClean="0">
                <a:solidFill>
                  <a:srgbClr val="0070C0"/>
                </a:solidFill>
                <a:latin typeface="VAG Rounded Std Light" pitchFamily="34" charset="0"/>
              </a:rPr>
            </a:br>
            <a:r>
              <a:rPr lang="en-GB" dirty="0" smtClean="0">
                <a:solidFill>
                  <a:srgbClr val="0070C0"/>
                </a:solidFill>
                <a:latin typeface="VAG Rounded Std Light" pitchFamily="34" charset="0"/>
              </a:rPr>
              <a:t>you have half a working heart.</a:t>
            </a:r>
            <a:endParaRPr lang="en-GB" dirty="0">
              <a:solidFill>
                <a:srgbClr val="0070C0"/>
              </a:solidFill>
              <a:latin typeface="VAG Rounded Std Light"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8009" b="31988"/>
          <a:stretch/>
        </p:blipFill>
        <p:spPr>
          <a:xfrm>
            <a:off x="993413" y="476672"/>
            <a:ext cx="6516216" cy="23040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5435157"/>
            <a:ext cx="1298099" cy="833261"/>
          </a:xfrm>
          <a:prstGeom prst="rect">
            <a:avLst/>
          </a:prstGeom>
        </p:spPr>
      </p:pic>
    </p:spTree>
    <p:extLst>
      <p:ext uri="{BB962C8B-B14F-4D97-AF65-F5344CB8AC3E}">
        <p14:creationId xmlns:p14="http://schemas.microsoft.com/office/powerpoint/2010/main" val="160144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xmlns="" id="{818C7A01-E0F3-4C56-8A6D-17673DA6ADC0}"/>
              </a:ext>
            </a:extLst>
          </p:cNvPr>
          <p:cNvSpPr/>
          <p:nvPr/>
        </p:nvSpPr>
        <p:spPr>
          <a:xfrm>
            <a:off x="571696" y="1284443"/>
            <a:ext cx="8000608" cy="34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83568" y="1441807"/>
            <a:ext cx="7776864" cy="3139321"/>
          </a:xfrm>
          <a:prstGeom prst="rect">
            <a:avLst/>
          </a:prstGeom>
          <a:noFill/>
        </p:spPr>
        <p:txBody>
          <a:bodyPr wrap="square" rtlCol="0">
            <a:spAutoFit/>
          </a:bodyPr>
          <a:lstStyle/>
          <a:p>
            <a:r>
              <a:rPr lang="en-GB" dirty="0" smtClean="0">
                <a:solidFill>
                  <a:schemeClr val="bg1"/>
                </a:solidFill>
                <a:latin typeface="HelveticaNeueLT Std" pitchFamily="34" charset="0"/>
              </a:rPr>
              <a:t>All children with a long-term health condition must have a Healthcare Plan</a:t>
            </a:r>
            <a:r>
              <a:rPr lang="en-GB" dirty="0">
                <a:solidFill>
                  <a:schemeClr val="bg1"/>
                </a:solidFill>
                <a:latin typeface="HelveticaNeueLT Std" pitchFamily="34" charset="0"/>
              </a:rPr>
              <a:t> </a:t>
            </a:r>
            <a:r>
              <a:rPr lang="en-GB" dirty="0" smtClean="0">
                <a:solidFill>
                  <a:schemeClr val="bg1"/>
                </a:solidFill>
                <a:latin typeface="HelveticaNeueLT Std" pitchFamily="34" charset="0"/>
              </a:rPr>
              <a:t>(HCP) in place .</a:t>
            </a:r>
          </a:p>
          <a:p>
            <a:endParaRPr lang="en-GB" dirty="0">
              <a:solidFill>
                <a:schemeClr val="bg1"/>
              </a:solidFill>
              <a:latin typeface="HelveticaNeueLT Std" pitchFamily="34" charset="0"/>
            </a:endParaRPr>
          </a:p>
          <a:p>
            <a:r>
              <a:rPr lang="en-GB" i="1" dirty="0" smtClean="0">
                <a:solidFill>
                  <a:schemeClr val="bg1"/>
                </a:solidFill>
                <a:latin typeface="HelveticaNeueLT Std" pitchFamily="34" charset="0"/>
              </a:rPr>
              <a:t>This is the law adopted in 2014 as part of the Child and Family Bill.</a:t>
            </a:r>
          </a:p>
          <a:p>
            <a:endParaRPr lang="en-GB" dirty="0">
              <a:solidFill>
                <a:schemeClr val="bg1"/>
              </a:solidFill>
              <a:latin typeface="HelveticaNeueLT Std" pitchFamily="34" charset="0"/>
            </a:endParaRPr>
          </a:p>
          <a:p>
            <a:r>
              <a:rPr lang="en-GB" dirty="0" smtClean="0">
                <a:solidFill>
                  <a:schemeClr val="bg1"/>
                </a:solidFill>
                <a:latin typeface="HelveticaNeueLT Std" pitchFamily="34" charset="0"/>
              </a:rPr>
              <a:t>All education </a:t>
            </a:r>
            <a:r>
              <a:rPr lang="en-GB" dirty="0">
                <a:solidFill>
                  <a:schemeClr val="bg1"/>
                </a:solidFill>
                <a:latin typeface="HelveticaNeueLT Std" pitchFamily="34" charset="0"/>
              </a:rPr>
              <a:t>a</a:t>
            </a:r>
            <a:r>
              <a:rPr lang="en-GB" dirty="0" smtClean="0">
                <a:solidFill>
                  <a:schemeClr val="bg1"/>
                </a:solidFill>
                <a:latin typeface="HelveticaNeueLT Std" pitchFamily="34" charset="0"/>
              </a:rPr>
              <a:t>uthorities will have their own template for HCP completion.</a:t>
            </a:r>
          </a:p>
          <a:p>
            <a:endParaRPr lang="en-GB" dirty="0">
              <a:solidFill>
                <a:schemeClr val="bg1"/>
              </a:solidFill>
              <a:latin typeface="HelveticaNeueLT Std" pitchFamily="34" charset="0"/>
            </a:endParaRPr>
          </a:p>
          <a:p>
            <a:r>
              <a:rPr lang="en-GB" dirty="0" smtClean="0">
                <a:solidFill>
                  <a:schemeClr val="bg1"/>
                </a:solidFill>
                <a:latin typeface="HelveticaNeueLT Std" pitchFamily="34" charset="0"/>
              </a:rPr>
              <a:t>Specialist nurses from the cardiac unit, in partnership with the school </a:t>
            </a:r>
            <a:r>
              <a:rPr lang="en-GB" dirty="0">
                <a:solidFill>
                  <a:schemeClr val="bg1"/>
                </a:solidFill>
                <a:latin typeface="HelveticaNeueLT Std" pitchFamily="34" charset="0"/>
              </a:rPr>
              <a:t>n</a:t>
            </a:r>
            <a:r>
              <a:rPr lang="en-GB" dirty="0" smtClean="0">
                <a:solidFill>
                  <a:schemeClr val="bg1"/>
                </a:solidFill>
                <a:latin typeface="HelveticaNeueLT Std" pitchFamily="34" charset="0"/>
              </a:rPr>
              <a:t>urse, parents and teachers will complete the form.</a:t>
            </a:r>
          </a:p>
          <a:p>
            <a:endParaRPr lang="en-GB" dirty="0">
              <a:solidFill>
                <a:schemeClr val="bg1"/>
              </a:solidFill>
              <a:latin typeface="HelveticaNeueLT Std" pitchFamily="34" charset="0"/>
            </a:endParaRPr>
          </a:p>
          <a:p>
            <a:r>
              <a:rPr lang="en-GB" dirty="0" smtClean="0">
                <a:solidFill>
                  <a:schemeClr val="bg1"/>
                </a:solidFill>
                <a:latin typeface="HelveticaNeueLT Std" pitchFamily="34" charset="0"/>
              </a:rPr>
              <a:t>Children in secondary school should be included in setting the plan.</a:t>
            </a:r>
            <a:endParaRPr lang="en-GB" dirty="0">
              <a:solidFill>
                <a:schemeClr val="bg1"/>
              </a:solidFill>
              <a:latin typeface="HelveticaNeueLT Std" pitchFamily="34" charset="0"/>
            </a:endParaRPr>
          </a:p>
        </p:txBody>
      </p:sp>
      <p:sp>
        <p:nvSpPr>
          <p:cNvPr id="10" name="TextBox 9"/>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Healthcare Plans - HCP</a:t>
            </a:r>
            <a:endParaRPr lang="en-GB" sz="2800" dirty="0">
              <a:solidFill>
                <a:srgbClr val="007FAF"/>
              </a:solidFill>
              <a:latin typeface="VAG Rounded Std Thin" pitchFamily="34" charset="0"/>
            </a:endParaRPr>
          </a:p>
        </p:txBody>
      </p:sp>
    </p:spTree>
    <p:extLst>
      <p:ext uri="{BB962C8B-B14F-4D97-AF65-F5344CB8AC3E}">
        <p14:creationId xmlns:p14="http://schemas.microsoft.com/office/powerpoint/2010/main" val="183674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Participation</a:t>
            </a:r>
            <a:endParaRPr lang="en-GB" sz="2800" dirty="0">
              <a:solidFill>
                <a:srgbClr val="007FAF"/>
              </a:solidFill>
              <a:latin typeface="VAG Rounded Std Thin" pitchFamily="34" charset="0"/>
            </a:endParaRPr>
          </a:p>
        </p:txBody>
      </p:sp>
      <p:sp>
        <p:nvSpPr>
          <p:cNvPr id="11" name="TextBox 10"/>
          <p:cNvSpPr txBox="1"/>
          <p:nvPr/>
        </p:nvSpPr>
        <p:spPr>
          <a:xfrm>
            <a:off x="395536" y="1868631"/>
            <a:ext cx="6696744" cy="1200329"/>
          </a:xfrm>
          <a:prstGeom prst="rect">
            <a:avLst/>
          </a:prstGeom>
          <a:solidFill>
            <a:srgbClr val="FFC000"/>
          </a:solidFill>
        </p:spPr>
        <p:txBody>
          <a:bodyPr wrap="square" rtlCol="0">
            <a:spAutoFit/>
          </a:bodyPr>
          <a:lstStyle/>
          <a:p>
            <a:pPr algn="ctr"/>
            <a:r>
              <a:rPr lang="en-GB" b="1" dirty="0">
                <a:latin typeface="HelveticaNeueLT Std" pitchFamily="34" charset="0"/>
              </a:rPr>
              <a:t>Remember the </a:t>
            </a:r>
            <a:r>
              <a:rPr lang="en-GB" b="1" dirty="0">
                <a:solidFill>
                  <a:schemeClr val="bg1"/>
                </a:solidFill>
                <a:latin typeface="HelveticaNeueLT Std" pitchFamily="34" charset="0"/>
              </a:rPr>
              <a:t>GOLDEN</a:t>
            </a:r>
            <a:r>
              <a:rPr lang="en-GB" b="1" dirty="0">
                <a:latin typeface="HelveticaNeueLT Std" pitchFamily="34" charset="0"/>
              </a:rPr>
              <a:t> RULE </a:t>
            </a:r>
            <a:r>
              <a:rPr lang="en-GB" b="1" dirty="0" smtClean="0">
                <a:latin typeface="HelveticaNeueLT Std" pitchFamily="34" charset="0"/>
              </a:rPr>
              <a:t> </a:t>
            </a:r>
            <a:br>
              <a:rPr lang="en-GB" b="1" dirty="0" smtClean="0">
                <a:latin typeface="HelveticaNeueLT Std" pitchFamily="34" charset="0"/>
              </a:rPr>
            </a:br>
            <a:r>
              <a:rPr lang="en-GB" dirty="0">
                <a:latin typeface="HelveticaNeueLT Std" pitchFamily="34" charset="0"/>
              </a:rPr>
              <a:t>C</a:t>
            </a:r>
            <a:r>
              <a:rPr lang="en-GB" dirty="0" smtClean="0">
                <a:latin typeface="HelveticaNeueLT Std" pitchFamily="34" charset="0"/>
              </a:rPr>
              <a:t>hildren </a:t>
            </a:r>
            <a:r>
              <a:rPr lang="en-GB" dirty="0">
                <a:latin typeface="HelveticaNeueLT Std" pitchFamily="34" charset="0"/>
              </a:rPr>
              <a:t>exercising should be able to have a conversation with their teacher whilst </a:t>
            </a:r>
            <a:r>
              <a:rPr lang="en-GB" dirty="0" smtClean="0">
                <a:latin typeface="HelveticaNeueLT Std" pitchFamily="34" charset="0"/>
              </a:rPr>
              <a:t>they </a:t>
            </a:r>
            <a:r>
              <a:rPr lang="en-GB" dirty="0">
                <a:latin typeface="HelveticaNeueLT Std" pitchFamily="34" charset="0"/>
              </a:rPr>
              <a:t>exercise. </a:t>
            </a:r>
            <a:r>
              <a:rPr lang="en-GB" dirty="0" smtClean="0">
                <a:latin typeface="HelveticaNeueLT Std" pitchFamily="34" charset="0"/>
              </a:rPr>
              <a:t>If </a:t>
            </a:r>
            <a:r>
              <a:rPr lang="en-GB" dirty="0">
                <a:latin typeface="HelveticaNeueLT Std" pitchFamily="34" charset="0"/>
              </a:rPr>
              <a:t>they can not talk they are working too hard. </a:t>
            </a:r>
            <a:endParaRPr lang="en-GB"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4229471"/>
            <a:ext cx="1523643" cy="2286000"/>
          </a:xfrm>
          <a:prstGeom prst="rect">
            <a:avLst/>
          </a:prstGeom>
          <a:ln w="9525">
            <a:solidFill>
              <a:schemeClr val="bg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1628800"/>
            <a:ext cx="1495624" cy="2371083"/>
          </a:xfrm>
          <a:prstGeom prst="rect">
            <a:avLst/>
          </a:prstGeom>
          <a:ln>
            <a:solidFill>
              <a:schemeClr val="bg1"/>
            </a:solidFill>
          </a:ln>
        </p:spPr>
      </p:pic>
      <p:sp>
        <p:nvSpPr>
          <p:cNvPr id="14" name="TextBox 13"/>
          <p:cNvSpPr txBox="1"/>
          <p:nvPr/>
        </p:nvSpPr>
        <p:spPr>
          <a:xfrm>
            <a:off x="323528" y="3365698"/>
            <a:ext cx="6696744" cy="3231654"/>
          </a:xfrm>
          <a:prstGeom prst="rect">
            <a:avLst/>
          </a:prstGeom>
          <a:noFill/>
        </p:spPr>
        <p:txBody>
          <a:bodyPr wrap="square" rtlCol="0">
            <a:spAutoFit/>
          </a:bodyPr>
          <a:lstStyle/>
          <a:p>
            <a:r>
              <a:rPr lang="en-GB" b="1" dirty="0" smtClean="0">
                <a:solidFill>
                  <a:srgbClr val="007FAF"/>
                </a:solidFill>
                <a:latin typeface="HelveticaNeueLT Std" pitchFamily="34" charset="0"/>
              </a:rPr>
              <a:t>www.lhm.org.uk/information/lifestyle-information/sports-and-exercise/</a:t>
            </a:r>
          </a:p>
          <a:p>
            <a:pPr algn="ctr"/>
            <a:endParaRPr lang="en-GB" sz="2000" dirty="0">
              <a:latin typeface="VAG Rounded Std Light" pitchFamily="34" charset="0"/>
            </a:endParaRPr>
          </a:p>
          <a:p>
            <a:r>
              <a:rPr lang="en-GB" sz="2000" dirty="0" smtClean="0">
                <a:solidFill>
                  <a:srgbClr val="007FAF"/>
                </a:solidFill>
                <a:latin typeface="VAG Rounded Std Light" pitchFamily="34" charset="0"/>
              </a:rPr>
              <a:t>Drama, singing, playing an instrument</a:t>
            </a:r>
            <a:r>
              <a:rPr lang="en-GB" sz="2000" b="1" dirty="0" smtClean="0">
                <a:solidFill>
                  <a:srgbClr val="007FAF"/>
                </a:solidFill>
                <a:latin typeface="VAG Rounded Std Light" pitchFamily="34" charset="0"/>
              </a:rPr>
              <a:t> </a:t>
            </a:r>
            <a:r>
              <a:rPr lang="en-GB" dirty="0" smtClean="0">
                <a:latin typeface="HelveticaNeueLT Std" pitchFamily="34" charset="0"/>
              </a:rPr>
              <a:t>– All these activities can be encouraged with the same safety considerations as set out for sport.</a:t>
            </a:r>
          </a:p>
          <a:p>
            <a:endParaRPr lang="en-GB" dirty="0">
              <a:latin typeface="HelveticaNeueLT Std" pitchFamily="34" charset="0"/>
            </a:endParaRPr>
          </a:p>
          <a:p>
            <a:r>
              <a:rPr lang="en-GB" sz="2000" dirty="0" smtClean="0">
                <a:solidFill>
                  <a:srgbClr val="007FAF"/>
                </a:solidFill>
                <a:latin typeface="VAG Rounded Std Light" pitchFamily="34" charset="0"/>
              </a:rPr>
              <a:t>School trips</a:t>
            </a:r>
            <a:r>
              <a:rPr lang="en-GB" sz="2000" dirty="0" smtClean="0">
                <a:latin typeface="VAG Rounded Std Light" pitchFamily="34" charset="0"/>
              </a:rPr>
              <a:t> </a:t>
            </a:r>
            <a:r>
              <a:rPr lang="en-GB" dirty="0" smtClean="0">
                <a:latin typeface="HelveticaNeueLT Std" pitchFamily="34" charset="0"/>
              </a:rPr>
              <a:t>–</a:t>
            </a:r>
            <a:r>
              <a:rPr lang="en-GB" b="1" dirty="0" smtClean="0">
                <a:latin typeface="HelveticaNeueLT Std" pitchFamily="34" charset="0"/>
              </a:rPr>
              <a:t> </a:t>
            </a:r>
            <a:r>
              <a:rPr lang="en-GB" dirty="0" smtClean="0">
                <a:latin typeface="HelveticaNeueLT Std" pitchFamily="34" charset="0"/>
              </a:rPr>
              <a:t>Children with half a heart can and should be included in school trips and out of school activities. Discussion with parents when planning activities should be encouraged so that full inclusion is possible.</a:t>
            </a:r>
            <a:endParaRPr lang="en-GB" dirty="0">
              <a:latin typeface="HelveticaNeueLT Std" pitchFamily="34" charset="0"/>
            </a:endParaRPr>
          </a:p>
        </p:txBody>
      </p:sp>
      <p:sp>
        <p:nvSpPr>
          <p:cNvPr id="15" name="TextBox 14"/>
          <p:cNvSpPr txBox="1"/>
          <p:nvPr/>
        </p:nvSpPr>
        <p:spPr>
          <a:xfrm>
            <a:off x="323528" y="908720"/>
            <a:ext cx="8496944" cy="954107"/>
          </a:xfrm>
          <a:prstGeom prst="rect">
            <a:avLst/>
          </a:prstGeom>
          <a:noFill/>
        </p:spPr>
        <p:txBody>
          <a:bodyPr wrap="square" rtlCol="0">
            <a:spAutoFit/>
          </a:bodyPr>
          <a:lstStyle/>
          <a:p>
            <a:r>
              <a:rPr lang="en-GB" sz="2000" dirty="0" smtClean="0">
                <a:solidFill>
                  <a:srgbClr val="007FAF"/>
                </a:solidFill>
                <a:latin typeface="VAG Rounded Std Light" pitchFamily="34" charset="0"/>
              </a:rPr>
              <a:t>Sport and </a:t>
            </a:r>
            <a:r>
              <a:rPr lang="en-GB" sz="2000" dirty="0">
                <a:solidFill>
                  <a:srgbClr val="007FAF"/>
                </a:solidFill>
                <a:latin typeface="VAG Rounded Std Light" pitchFamily="34" charset="0"/>
              </a:rPr>
              <a:t>e</a:t>
            </a:r>
            <a:r>
              <a:rPr lang="en-GB" sz="2000" dirty="0" smtClean="0">
                <a:solidFill>
                  <a:srgbClr val="007FAF"/>
                </a:solidFill>
                <a:latin typeface="VAG Rounded Std Light" pitchFamily="34" charset="0"/>
              </a:rPr>
              <a:t>xercise </a:t>
            </a:r>
            <a:r>
              <a:rPr lang="en-GB" dirty="0" smtClean="0">
                <a:latin typeface="HelveticaNeueLT Std" pitchFamily="34" charset="0"/>
              </a:rPr>
              <a:t>– Most children can take a part in PE but care must be taken to ensure that they take part at a safe level. </a:t>
            </a:r>
          </a:p>
          <a:p>
            <a:endParaRPr lang="en-GB" dirty="0">
              <a:latin typeface="HelveticaNeueLT Std" pitchFamily="34" charset="0"/>
            </a:endParaRPr>
          </a:p>
        </p:txBody>
      </p:sp>
    </p:spTree>
    <p:extLst>
      <p:ext uri="{BB962C8B-B14F-4D97-AF65-F5344CB8AC3E}">
        <p14:creationId xmlns:p14="http://schemas.microsoft.com/office/powerpoint/2010/main" val="3368442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07904" y="3651989"/>
            <a:ext cx="4536504" cy="2662267"/>
          </a:xfrm>
          <a:prstGeom prst="rect">
            <a:avLst/>
          </a:prstGeom>
          <a:noFill/>
        </p:spPr>
        <p:txBody>
          <a:bodyPr wrap="square" rtlCol="0">
            <a:spAutoFit/>
          </a:bodyPr>
          <a:lstStyle/>
          <a:p>
            <a:pPr>
              <a:spcAft>
                <a:spcPts val="600"/>
              </a:spcAft>
            </a:pPr>
            <a:r>
              <a:rPr lang="en-GB" dirty="0" smtClean="0">
                <a:latin typeface="HelveticaNeueLT Std" pitchFamily="34" charset="0"/>
              </a:rPr>
              <a:t>Finding support in getting around saves energy for learning.</a:t>
            </a:r>
          </a:p>
          <a:p>
            <a:pPr marL="285750" indent="-285750">
              <a:buFont typeface="Arial" panose="020B0604020202020204" pitchFamily="34" charset="0"/>
              <a:buChar char="•"/>
            </a:pPr>
            <a:r>
              <a:rPr lang="en-GB" dirty="0" smtClean="0">
                <a:latin typeface="HelveticaNeueLT Std" pitchFamily="34" charset="0"/>
              </a:rPr>
              <a:t>Electric scooter to get around school.</a:t>
            </a:r>
          </a:p>
          <a:p>
            <a:pPr marL="285750" indent="-285750">
              <a:buFont typeface="Arial" panose="020B0604020202020204" pitchFamily="34" charset="0"/>
              <a:buChar char="•"/>
            </a:pPr>
            <a:r>
              <a:rPr lang="en-GB" dirty="0" smtClean="0">
                <a:latin typeface="HelveticaNeueLT Std" pitchFamily="34" charset="0"/>
              </a:rPr>
              <a:t>Help with a wheelchair when children are tired or on a school trip.</a:t>
            </a:r>
          </a:p>
          <a:p>
            <a:pPr marL="285750" indent="-285750">
              <a:buFont typeface="Arial" panose="020B0604020202020204" pitchFamily="34" charset="0"/>
              <a:buChar char="•"/>
            </a:pPr>
            <a:r>
              <a:rPr lang="en-GB" dirty="0" smtClean="0">
                <a:latin typeface="HelveticaNeueLT Std" pitchFamily="34" charset="0"/>
              </a:rPr>
              <a:t>Leaving a classroom early to get to the next class.</a:t>
            </a:r>
          </a:p>
          <a:p>
            <a:pPr marL="285750" indent="-285750">
              <a:buFont typeface="Arial" panose="020B0604020202020204" pitchFamily="34" charset="0"/>
              <a:buChar char="•"/>
            </a:pPr>
            <a:r>
              <a:rPr lang="en-GB" dirty="0" smtClean="0">
                <a:latin typeface="HelveticaNeueLT Std" pitchFamily="34" charset="0"/>
              </a:rPr>
              <a:t>Using the school lift to avoid the</a:t>
            </a:r>
            <a:br>
              <a:rPr lang="en-GB" dirty="0" smtClean="0">
                <a:latin typeface="HelveticaNeueLT Std" pitchFamily="34" charset="0"/>
              </a:rPr>
            </a:br>
            <a:r>
              <a:rPr lang="en-GB" dirty="0" smtClean="0">
                <a:latin typeface="HelveticaNeueLT Std" pitchFamily="34" charset="0"/>
              </a:rPr>
              <a:t>stairs.</a:t>
            </a:r>
            <a:endParaRPr lang="en-GB" dirty="0">
              <a:latin typeface="HelveticaNeueLT Std" pitchFamily="34" charset="0"/>
            </a:endParaRPr>
          </a:p>
        </p:txBody>
      </p:sp>
      <p:sp>
        <p:nvSpPr>
          <p:cNvPr id="9" name="TextBox 8"/>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Mobility</a:t>
            </a:r>
            <a:endParaRPr lang="en-GB" sz="2800" dirty="0">
              <a:solidFill>
                <a:srgbClr val="007FAF"/>
              </a:solidFill>
              <a:latin typeface="VAG Rounded Std Thin" pitchFamily="34"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8736" y="1052736"/>
            <a:ext cx="3929608" cy="2213864"/>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773" y="4437112"/>
            <a:ext cx="2537998" cy="169728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19"/>
          <a:stretch/>
        </p:blipFill>
        <p:spPr bwMode="auto">
          <a:xfrm>
            <a:off x="467544" y="1052736"/>
            <a:ext cx="2812938" cy="2812938"/>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17404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3" y="1052736"/>
            <a:ext cx="8138859" cy="4524315"/>
          </a:xfrm>
          <a:prstGeom prst="rect">
            <a:avLst/>
          </a:prstGeom>
          <a:noFill/>
        </p:spPr>
        <p:txBody>
          <a:bodyPr wrap="square" rtlCol="0">
            <a:spAutoFit/>
          </a:bodyPr>
          <a:lstStyle/>
          <a:p>
            <a:r>
              <a:rPr lang="en-GB" b="1" dirty="0" smtClean="0">
                <a:latin typeface="HelveticaNeueLT Std" pitchFamily="34" charset="0"/>
              </a:rPr>
              <a:t>Up to 35% of children with a single ventricle heart have problems with education.</a:t>
            </a:r>
          </a:p>
          <a:p>
            <a:pPr marL="285750" indent="-285750">
              <a:buFont typeface="Arial" panose="020B0604020202020204" pitchFamily="34" charset="0"/>
              <a:buChar char="•"/>
            </a:pPr>
            <a:endParaRPr lang="en-GB" b="1" dirty="0">
              <a:latin typeface="HelveticaNeueLT Std" pitchFamily="34" charset="0"/>
            </a:endParaRPr>
          </a:p>
          <a:p>
            <a:pPr marL="285750" indent="-285750">
              <a:buFont typeface="Arial" panose="020B0604020202020204" pitchFamily="34" charset="0"/>
              <a:buChar char="•"/>
            </a:pPr>
            <a:r>
              <a:rPr lang="en-GB" b="1" dirty="0" smtClean="0">
                <a:solidFill>
                  <a:srgbClr val="007FAF"/>
                </a:solidFill>
                <a:latin typeface="HelveticaNeueLT Std" pitchFamily="34" charset="0"/>
              </a:rPr>
              <a:t>Fine motor control </a:t>
            </a:r>
            <a:r>
              <a:rPr lang="en-GB" dirty="0" smtClean="0">
                <a:latin typeface="HelveticaNeueLT Std" pitchFamily="34" charset="0"/>
              </a:rPr>
              <a:t>– holding a pencil or doing up buttons or laces.</a:t>
            </a:r>
          </a:p>
          <a:p>
            <a:pPr marL="285750" indent="-285750">
              <a:buFont typeface="Arial" panose="020B0604020202020204" pitchFamily="34" charset="0"/>
              <a:buChar char="•"/>
            </a:pPr>
            <a:r>
              <a:rPr lang="en-GB" b="1" dirty="0" smtClean="0">
                <a:solidFill>
                  <a:srgbClr val="007FAF"/>
                </a:solidFill>
                <a:latin typeface="HelveticaNeueLT Std" pitchFamily="34" charset="0"/>
              </a:rPr>
              <a:t>Gross motor control </a:t>
            </a:r>
            <a:r>
              <a:rPr lang="en-GB" dirty="0" smtClean="0">
                <a:latin typeface="HelveticaNeueLT Std" pitchFamily="34" charset="0"/>
              </a:rPr>
              <a:t>– riding a bike or balancing on a beam.</a:t>
            </a:r>
          </a:p>
          <a:p>
            <a:pPr marL="285750" indent="-285750">
              <a:buFont typeface="Arial" panose="020B0604020202020204" pitchFamily="34" charset="0"/>
              <a:buChar char="•"/>
            </a:pPr>
            <a:r>
              <a:rPr lang="en-GB" b="1" dirty="0" smtClean="0">
                <a:solidFill>
                  <a:srgbClr val="007FAF"/>
                </a:solidFill>
                <a:latin typeface="HelveticaNeueLT Std" pitchFamily="34" charset="0"/>
              </a:rPr>
              <a:t>Dyslexia</a:t>
            </a:r>
            <a:r>
              <a:rPr lang="en-GB" b="1" dirty="0" smtClean="0">
                <a:latin typeface="HelveticaNeueLT Std" pitchFamily="34" charset="0"/>
              </a:rPr>
              <a:t> </a:t>
            </a:r>
          </a:p>
          <a:p>
            <a:pPr marL="285750" indent="-285750">
              <a:buFont typeface="Arial" panose="020B0604020202020204" pitchFamily="34" charset="0"/>
              <a:buChar char="•"/>
            </a:pPr>
            <a:r>
              <a:rPr lang="en-GB" b="1" dirty="0" smtClean="0">
                <a:solidFill>
                  <a:srgbClr val="007FAF"/>
                </a:solidFill>
                <a:latin typeface="HelveticaNeueLT Std" pitchFamily="34" charset="0"/>
              </a:rPr>
              <a:t>Dyscalculics</a:t>
            </a:r>
          </a:p>
          <a:p>
            <a:pPr marL="285750" indent="-285750">
              <a:buFont typeface="Arial" panose="020B0604020202020204" pitchFamily="34" charset="0"/>
              <a:buChar char="•"/>
            </a:pPr>
            <a:r>
              <a:rPr lang="en-GB" b="1" dirty="0" smtClean="0">
                <a:solidFill>
                  <a:srgbClr val="007FAF"/>
                </a:solidFill>
                <a:latin typeface="HelveticaNeueLT Std" pitchFamily="34" charset="0"/>
              </a:rPr>
              <a:t>Attention Deficit Hyperactivity Disorder (ADHD) </a:t>
            </a:r>
            <a:r>
              <a:rPr lang="en-GB" b="1" dirty="0" smtClean="0">
                <a:latin typeface="HelveticaNeueLT Std" pitchFamily="34" charset="0"/>
              </a:rPr>
              <a:t>– </a:t>
            </a:r>
            <a:r>
              <a:rPr lang="en-GB" dirty="0" smtClean="0">
                <a:latin typeface="HelveticaNeueLT Std" pitchFamily="34" charset="0"/>
              </a:rPr>
              <a:t>This often confuses teachers as they think they should be tired. The issue for children with half a heart relates to energy and concentration.</a:t>
            </a:r>
          </a:p>
          <a:p>
            <a:pPr marL="285750" indent="-285750">
              <a:buFont typeface="Arial" panose="020B0604020202020204" pitchFamily="34" charset="0"/>
              <a:buChar char="•"/>
            </a:pPr>
            <a:r>
              <a:rPr lang="en-GB" b="1" dirty="0" smtClean="0">
                <a:solidFill>
                  <a:srgbClr val="007FAF"/>
                </a:solidFill>
                <a:latin typeface="HelveticaNeueLT Std" pitchFamily="34" charset="0"/>
              </a:rPr>
              <a:t>The Autistic Spectrum</a:t>
            </a:r>
          </a:p>
          <a:p>
            <a:pPr marL="285750" indent="-285750">
              <a:buFont typeface="Arial" panose="020B0604020202020204" pitchFamily="34" charset="0"/>
              <a:buChar char="•"/>
            </a:pPr>
            <a:endParaRPr lang="en-GB" b="1" dirty="0">
              <a:latin typeface="HelveticaNeueLT Std" pitchFamily="34" charset="0"/>
            </a:endParaRPr>
          </a:p>
          <a:p>
            <a:r>
              <a:rPr lang="en-GB" b="1" dirty="0" smtClean="0">
                <a:latin typeface="HelveticaNeueLT Std" pitchFamily="34" charset="0"/>
              </a:rPr>
              <a:t>Should any educational challenges or deficits be noted a full plan for actions to support learning should be created. In some cases an Education and Healthcare Plan (EHCP</a:t>
            </a:r>
            <a:r>
              <a:rPr lang="en-GB" b="1" dirty="0">
                <a:latin typeface="HelveticaNeueLT Std" pitchFamily="34" charset="0"/>
              </a:rPr>
              <a:t>)</a:t>
            </a:r>
            <a:r>
              <a:rPr lang="en-GB" b="1" dirty="0" smtClean="0">
                <a:latin typeface="HelveticaNeueLT Std" pitchFamily="34" charset="0"/>
              </a:rPr>
              <a:t> will be needed.</a:t>
            </a:r>
          </a:p>
          <a:p>
            <a:pPr marL="285750" indent="-285750">
              <a:buFont typeface="Arial" panose="020B0604020202020204" pitchFamily="34" charset="0"/>
              <a:buChar char="•"/>
            </a:pPr>
            <a:endParaRPr lang="en-GB" dirty="0"/>
          </a:p>
        </p:txBody>
      </p:sp>
      <p:sp>
        <p:nvSpPr>
          <p:cNvPr id="7" name="TextBox 6"/>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Educational Delay</a:t>
            </a:r>
            <a:endParaRPr lang="en-GB" sz="2800" dirty="0">
              <a:solidFill>
                <a:srgbClr val="007FAF"/>
              </a:solidFill>
              <a:latin typeface="VAG Rounded Std Thin" pitchFamily="34" charset="0"/>
            </a:endParaRPr>
          </a:p>
        </p:txBody>
      </p:sp>
    </p:spTree>
    <p:extLst>
      <p:ext uri="{BB962C8B-B14F-4D97-AF65-F5344CB8AC3E}">
        <p14:creationId xmlns:p14="http://schemas.microsoft.com/office/powerpoint/2010/main" val="524752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3528" y="313492"/>
            <a:ext cx="3024336" cy="523220"/>
          </a:xfrm>
          <a:prstGeom prst="rect">
            <a:avLst/>
          </a:prstGeom>
          <a:noFill/>
        </p:spPr>
        <p:txBody>
          <a:bodyPr wrap="square" rtlCol="0">
            <a:spAutoFit/>
          </a:bodyPr>
          <a:lstStyle/>
          <a:p>
            <a:endParaRPr lang="en-GB" sz="2800" dirty="0">
              <a:solidFill>
                <a:srgbClr val="007FAF"/>
              </a:solidFill>
              <a:latin typeface="VAG Rounded Std Thin" pitchFamily="34" charset="0"/>
            </a:endParaRPr>
          </a:p>
        </p:txBody>
      </p:sp>
      <p:sp>
        <p:nvSpPr>
          <p:cNvPr id="9" name="TextBox 8"/>
          <p:cNvSpPr txBox="1"/>
          <p:nvPr/>
        </p:nvSpPr>
        <p:spPr>
          <a:xfrm>
            <a:off x="324654" y="371908"/>
            <a:ext cx="7633824" cy="800219"/>
          </a:xfrm>
          <a:prstGeom prst="rect">
            <a:avLst/>
          </a:prstGeom>
          <a:noFill/>
        </p:spPr>
        <p:txBody>
          <a:bodyPr wrap="square" rtlCol="0">
            <a:spAutoFit/>
          </a:bodyPr>
          <a:lstStyle/>
          <a:p>
            <a:r>
              <a:rPr lang="en-GB" sz="2800" dirty="0" smtClean="0">
                <a:solidFill>
                  <a:srgbClr val="007FAF"/>
                </a:solidFill>
                <a:latin typeface="VAG Rounded Std Thin" pitchFamily="34" charset="0"/>
              </a:rPr>
              <a:t>Keeping a heart child safe</a:t>
            </a:r>
          </a:p>
          <a:p>
            <a:r>
              <a:rPr lang="en-GB" dirty="0" smtClean="0">
                <a:solidFill>
                  <a:srgbClr val="007FAF"/>
                </a:solidFill>
                <a:latin typeface="VAG Rounded Std Light" pitchFamily="34" charset="0"/>
              </a:rPr>
              <a:t>All information about risks and actions should be in the Healthcare Plan</a:t>
            </a:r>
            <a:endParaRPr lang="en-GB" dirty="0">
              <a:solidFill>
                <a:srgbClr val="007FAF"/>
              </a:solidFill>
              <a:latin typeface="VAG Rounded Std Light" pitchFamily="34" charset="0"/>
            </a:endParaRPr>
          </a:p>
        </p:txBody>
      </p:sp>
      <p:sp>
        <p:nvSpPr>
          <p:cNvPr id="8" name="TextBox 7"/>
          <p:cNvSpPr txBox="1"/>
          <p:nvPr/>
        </p:nvSpPr>
        <p:spPr>
          <a:xfrm>
            <a:off x="332656" y="1121020"/>
            <a:ext cx="8280919" cy="5324535"/>
          </a:xfrm>
          <a:prstGeom prst="rect">
            <a:avLst/>
          </a:prstGeom>
          <a:noFill/>
        </p:spPr>
        <p:txBody>
          <a:bodyPr wrap="square" rtlCol="0">
            <a:spAutoFit/>
          </a:bodyPr>
          <a:lstStyle/>
          <a:p>
            <a:pPr>
              <a:lnSpc>
                <a:spcPts val="2400"/>
              </a:lnSpc>
            </a:pPr>
            <a:r>
              <a:rPr lang="en-GB" b="1" dirty="0">
                <a:solidFill>
                  <a:srgbClr val="007FAF"/>
                </a:solidFill>
                <a:latin typeface="HelveticaNeueLT Std" pitchFamily="34" charset="0"/>
              </a:rPr>
              <a:t>Heart </a:t>
            </a:r>
            <a:r>
              <a:rPr lang="en-GB" b="1" dirty="0" smtClean="0">
                <a:solidFill>
                  <a:srgbClr val="007FAF"/>
                </a:solidFill>
                <a:latin typeface="HelveticaNeueLT Std" pitchFamily="34" charset="0"/>
              </a:rPr>
              <a:t>failure </a:t>
            </a:r>
            <a:r>
              <a:rPr lang="en-GB" dirty="0">
                <a:latin typeface="HelveticaNeueLT Std" pitchFamily="34" charset="0"/>
              </a:rPr>
              <a:t>– </a:t>
            </a:r>
            <a:r>
              <a:rPr lang="en-GB" dirty="0" smtClean="0">
                <a:latin typeface="HelveticaNeueLT Std" pitchFamily="34" charset="0"/>
              </a:rPr>
              <a:t>The </a:t>
            </a:r>
            <a:r>
              <a:rPr lang="en-GB" dirty="0">
                <a:latin typeface="HelveticaNeueLT Std" pitchFamily="34" charset="0"/>
              </a:rPr>
              <a:t>heart is failing to do its job properly. The changes are:</a:t>
            </a:r>
          </a:p>
          <a:p>
            <a:pPr marL="285750" indent="-285750">
              <a:lnSpc>
                <a:spcPts val="2400"/>
              </a:lnSpc>
              <a:buFont typeface="Arial" panose="020B0604020202020204" pitchFamily="34" charset="0"/>
              <a:buChar char="•"/>
            </a:pPr>
            <a:r>
              <a:rPr lang="en-GB" dirty="0">
                <a:latin typeface="HelveticaNeueLT Std" pitchFamily="34" charset="0"/>
              </a:rPr>
              <a:t>Increased b</a:t>
            </a:r>
            <a:r>
              <a:rPr lang="en-GB" dirty="0" smtClean="0">
                <a:latin typeface="HelveticaNeueLT Std" pitchFamily="34" charset="0"/>
              </a:rPr>
              <a:t>reathless.</a:t>
            </a:r>
            <a:endParaRPr lang="en-GB" dirty="0">
              <a:latin typeface="HelveticaNeueLT Std" pitchFamily="34" charset="0"/>
            </a:endParaRPr>
          </a:p>
          <a:p>
            <a:pPr marL="285750" indent="-285750">
              <a:lnSpc>
                <a:spcPts val="2400"/>
              </a:lnSpc>
              <a:buFont typeface="Arial" panose="020B0604020202020204" pitchFamily="34" charset="0"/>
              <a:buChar char="•"/>
            </a:pPr>
            <a:r>
              <a:rPr lang="en-GB" dirty="0">
                <a:latin typeface="HelveticaNeueLT Std" pitchFamily="34" charset="0"/>
              </a:rPr>
              <a:t>Increased </a:t>
            </a:r>
            <a:r>
              <a:rPr lang="en-GB" dirty="0" smtClean="0">
                <a:latin typeface="HelveticaNeueLT Std" pitchFamily="34" charset="0"/>
              </a:rPr>
              <a:t>cyanosis </a:t>
            </a:r>
            <a:r>
              <a:rPr lang="en-GB" dirty="0" smtClean="0">
                <a:latin typeface="HelveticaNeueLT Std" pitchFamily="34" charset="0"/>
              </a:rPr>
              <a:t>(blue </a:t>
            </a:r>
            <a:r>
              <a:rPr lang="en-GB" dirty="0">
                <a:latin typeface="HelveticaNeueLT Std" pitchFamily="34" charset="0"/>
              </a:rPr>
              <a:t>lips and fingers</a:t>
            </a:r>
            <a:r>
              <a:rPr lang="en-GB" dirty="0" smtClean="0">
                <a:latin typeface="HelveticaNeueLT Std" pitchFamily="34" charset="0"/>
              </a:rPr>
              <a:t>).</a:t>
            </a:r>
            <a:endParaRPr lang="en-GB" dirty="0">
              <a:latin typeface="HelveticaNeueLT Std" pitchFamily="34" charset="0"/>
            </a:endParaRPr>
          </a:p>
          <a:p>
            <a:pPr>
              <a:lnSpc>
                <a:spcPts val="2400"/>
              </a:lnSpc>
            </a:pPr>
            <a:r>
              <a:rPr lang="en-GB" dirty="0">
                <a:latin typeface="HelveticaNeueLT Std" pitchFamily="34" charset="0"/>
              </a:rPr>
              <a:t>Settle the children sitting upright and allow them to catch their breath. If their colour does not settle take the action set out in the </a:t>
            </a:r>
            <a:r>
              <a:rPr lang="en-GB" dirty="0" smtClean="0">
                <a:latin typeface="HelveticaNeueLT Std" pitchFamily="34" charset="0"/>
              </a:rPr>
              <a:t>Healthcare </a:t>
            </a:r>
            <a:r>
              <a:rPr lang="en-GB" dirty="0">
                <a:latin typeface="HelveticaNeueLT Std" pitchFamily="34" charset="0"/>
              </a:rPr>
              <a:t>Plan, HCP.</a:t>
            </a:r>
          </a:p>
          <a:p>
            <a:pPr>
              <a:lnSpc>
                <a:spcPts val="2400"/>
              </a:lnSpc>
            </a:pPr>
            <a:r>
              <a:rPr lang="en-GB" b="1" dirty="0">
                <a:solidFill>
                  <a:srgbClr val="007FAF"/>
                </a:solidFill>
                <a:latin typeface="HelveticaNeueLT Std" pitchFamily="34" charset="0"/>
              </a:rPr>
              <a:t>Infections</a:t>
            </a:r>
            <a:r>
              <a:rPr lang="en-GB" b="1" dirty="0">
                <a:latin typeface="HelveticaNeueLT Std" pitchFamily="34" charset="0"/>
              </a:rPr>
              <a:t> </a:t>
            </a:r>
            <a:r>
              <a:rPr lang="en-GB" dirty="0">
                <a:latin typeface="HelveticaNeueLT Std" pitchFamily="34" charset="0"/>
              </a:rPr>
              <a:t>–</a:t>
            </a:r>
            <a:r>
              <a:rPr lang="en-GB" b="1" dirty="0">
                <a:latin typeface="HelveticaNeueLT Std" pitchFamily="34" charset="0"/>
              </a:rPr>
              <a:t> </a:t>
            </a:r>
            <a:r>
              <a:rPr lang="en-GB" dirty="0">
                <a:latin typeface="HelveticaNeueLT Std" pitchFamily="34" charset="0"/>
              </a:rPr>
              <a:t>Colds, coughs and childhood illness.</a:t>
            </a:r>
          </a:p>
          <a:p>
            <a:pPr>
              <a:lnSpc>
                <a:spcPts val="2400"/>
              </a:lnSpc>
            </a:pPr>
            <a:r>
              <a:rPr lang="en-GB" dirty="0">
                <a:latin typeface="HelveticaNeueLT Std" pitchFamily="34" charset="0"/>
              </a:rPr>
              <a:t>Children with half a heart run on half the energy so they pick up infections easily and take longer to recover. Parents will keep them away from school if they are ill or at risk of catching a severe infection.</a:t>
            </a:r>
          </a:p>
          <a:p>
            <a:pPr>
              <a:lnSpc>
                <a:spcPts val="2400"/>
              </a:lnSpc>
            </a:pPr>
            <a:r>
              <a:rPr lang="en-GB" b="1" dirty="0">
                <a:solidFill>
                  <a:srgbClr val="007FAF"/>
                </a:solidFill>
                <a:latin typeface="HelveticaNeueLT Std" pitchFamily="34" charset="0"/>
              </a:rPr>
              <a:t>Risk of </a:t>
            </a:r>
            <a:r>
              <a:rPr lang="en-GB" b="1" dirty="0" smtClean="0">
                <a:solidFill>
                  <a:srgbClr val="007FAF"/>
                </a:solidFill>
                <a:latin typeface="HelveticaNeueLT Std" pitchFamily="34" charset="0"/>
              </a:rPr>
              <a:t>bleeding </a:t>
            </a:r>
            <a:r>
              <a:rPr lang="en-GB" dirty="0">
                <a:latin typeface="HelveticaNeueLT Std" pitchFamily="34" charset="0"/>
              </a:rPr>
              <a:t>–</a:t>
            </a:r>
            <a:r>
              <a:rPr lang="en-GB" b="1" dirty="0">
                <a:latin typeface="HelveticaNeueLT Std" pitchFamily="34" charset="0"/>
              </a:rPr>
              <a:t> </a:t>
            </a:r>
            <a:r>
              <a:rPr lang="en-GB" dirty="0">
                <a:latin typeface="HelveticaNeueLT Std" pitchFamily="34" charset="0"/>
              </a:rPr>
              <a:t>The children are on Anticoagulation </a:t>
            </a:r>
            <a:r>
              <a:rPr lang="en-GB" dirty="0" smtClean="0">
                <a:latin typeface="HelveticaNeueLT Std" pitchFamily="34" charset="0"/>
              </a:rPr>
              <a:t>Therapy (Warfarin or Aspirin). </a:t>
            </a:r>
            <a:r>
              <a:rPr lang="en-GB" dirty="0">
                <a:latin typeface="HelveticaNeueLT Std" pitchFamily="34" charset="0"/>
              </a:rPr>
              <a:t>If injured </a:t>
            </a:r>
            <a:r>
              <a:rPr lang="en-GB" dirty="0" smtClean="0">
                <a:latin typeface="HelveticaNeueLT Std" pitchFamily="34" charset="0"/>
              </a:rPr>
              <a:t>they</a:t>
            </a:r>
            <a:r>
              <a:rPr lang="en-GB" dirty="0">
                <a:latin typeface="HelveticaNeueLT Std" pitchFamily="34" charset="0"/>
              </a:rPr>
              <a:t>:</a:t>
            </a:r>
          </a:p>
          <a:p>
            <a:pPr marL="285750" indent="-285750">
              <a:lnSpc>
                <a:spcPts val="2400"/>
              </a:lnSpc>
              <a:buFont typeface="Arial" panose="020B0604020202020204" pitchFamily="34" charset="0"/>
              <a:buChar char="•"/>
            </a:pPr>
            <a:r>
              <a:rPr lang="en-GB" dirty="0">
                <a:latin typeface="HelveticaNeueLT Std" pitchFamily="34" charset="0"/>
              </a:rPr>
              <a:t>Bleed more </a:t>
            </a:r>
            <a:r>
              <a:rPr lang="en-GB" dirty="0" smtClean="0">
                <a:latin typeface="HelveticaNeueLT Std" pitchFamily="34" charset="0"/>
              </a:rPr>
              <a:t>profusely.</a:t>
            </a:r>
            <a:endParaRPr lang="en-GB" dirty="0">
              <a:latin typeface="HelveticaNeueLT Std" pitchFamily="34" charset="0"/>
            </a:endParaRPr>
          </a:p>
          <a:p>
            <a:pPr marL="285750" indent="-285750">
              <a:lnSpc>
                <a:spcPts val="2400"/>
              </a:lnSpc>
              <a:buFont typeface="Arial" panose="020B0604020202020204" pitchFamily="34" charset="0"/>
              <a:buChar char="•"/>
            </a:pPr>
            <a:r>
              <a:rPr lang="en-GB" dirty="0">
                <a:latin typeface="HelveticaNeueLT Std" pitchFamily="34" charset="0"/>
              </a:rPr>
              <a:t>Bruise extensively.</a:t>
            </a:r>
          </a:p>
          <a:p>
            <a:pPr>
              <a:lnSpc>
                <a:spcPts val="2400"/>
              </a:lnSpc>
            </a:pPr>
            <a:r>
              <a:rPr lang="en-GB" dirty="0">
                <a:latin typeface="HelveticaNeueLT Std" pitchFamily="34" charset="0"/>
              </a:rPr>
              <a:t>Follow the treatment plan of action set out in their </a:t>
            </a:r>
            <a:r>
              <a:rPr lang="en-GB" dirty="0" smtClean="0">
                <a:latin typeface="HelveticaNeueLT Std" pitchFamily="34" charset="0"/>
              </a:rPr>
              <a:t>Healthcare </a:t>
            </a:r>
            <a:r>
              <a:rPr lang="en-GB" dirty="0" smtClean="0">
                <a:latin typeface="HelveticaNeueLT Std" pitchFamily="34" charset="0"/>
              </a:rPr>
              <a:t>Plan. </a:t>
            </a:r>
            <a:r>
              <a:rPr lang="en-GB" dirty="0">
                <a:latin typeface="HelveticaNeueLT Std" pitchFamily="34" charset="0"/>
              </a:rPr>
              <a:t>Swift action is needed if the children fall and hit their heads.</a:t>
            </a:r>
          </a:p>
          <a:p>
            <a:pPr>
              <a:lnSpc>
                <a:spcPts val="2400"/>
              </a:lnSpc>
            </a:pPr>
            <a:r>
              <a:rPr lang="en-GB" b="1" dirty="0">
                <a:solidFill>
                  <a:srgbClr val="007FAF"/>
                </a:solidFill>
                <a:latin typeface="HelveticaNeueLT Std" pitchFamily="34" charset="0"/>
              </a:rPr>
              <a:t>Heart stops beating </a:t>
            </a:r>
            <a:r>
              <a:rPr lang="en-GB" dirty="0">
                <a:latin typeface="HelveticaNeueLT Std" pitchFamily="34" charset="0"/>
              </a:rPr>
              <a:t>–</a:t>
            </a:r>
            <a:r>
              <a:rPr lang="en-GB" b="1" dirty="0">
                <a:latin typeface="HelveticaNeueLT Std" pitchFamily="34" charset="0"/>
              </a:rPr>
              <a:t> This is extremely rare.</a:t>
            </a:r>
          </a:p>
          <a:p>
            <a:pPr>
              <a:lnSpc>
                <a:spcPts val="2400"/>
              </a:lnSpc>
            </a:pPr>
            <a:r>
              <a:rPr lang="en-GB" b="1" dirty="0">
                <a:latin typeface="HelveticaNeueLT Std" pitchFamily="34" charset="0"/>
              </a:rPr>
              <a:t>Normal </a:t>
            </a:r>
            <a:r>
              <a:rPr lang="en-GB" b="1" dirty="0" smtClean="0">
                <a:latin typeface="HelveticaNeueLT Std" pitchFamily="34" charset="0"/>
              </a:rPr>
              <a:t>First </a:t>
            </a:r>
            <a:r>
              <a:rPr lang="en-GB" b="1" dirty="0">
                <a:latin typeface="HelveticaNeueLT Std" pitchFamily="34" charset="0"/>
              </a:rPr>
              <a:t>Aid resuscitation </a:t>
            </a:r>
            <a:r>
              <a:rPr lang="en-GB" b="1" dirty="0" smtClean="0">
                <a:latin typeface="HelveticaNeueLT Std" pitchFamily="34" charset="0"/>
              </a:rPr>
              <a:t>should </a:t>
            </a:r>
            <a:r>
              <a:rPr lang="en-GB" b="1" dirty="0">
                <a:latin typeface="HelveticaNeueLT Std" pitchFamily="34" charset="0"/>
              </a:rPr>
              <a:t>be performed.</a:t>
            </a:r>
          </a:p>
        </p:txBody>
      </p:sp>
    </p:spTree>
    <p:extLst>
      <p:ext uri="{BB962C8B-B14F-4D97-AF65-F5344CB8AC3E}">
        <p14:creationId xmlns:p14="http://schemas.microsoft.com/office/powerpoint/2010/main" val="1761515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7544" y="1412776"/>
            <a:ext cx="8208912" cy="5232202"/>
          </a:xfrm>
          <a:prstGeom prst="rect">
            <a:avLst/>
          </a:prstGeom>
          <a:noFill/>
        </p:spPr>
        <p:txBody>
          <a:bodyPr wrap="square" rtlCol="0">
            <a:spAutoFit/>
          </a:bodyPr>
          <a:lstStyle/>
          <a:p>
            <a:pPr>
              <a:lnSpc>
                <a:spcPts val="2400"/>
              </a:lnSpc>
            </a:pPr>
            <a:r>
              <a:rPr lang="en-GB" b="1" dirty="0" smtClean="0">
                <a:solidFill>
                  <a:srgbClr val="007FAF"/>
                </a:solidFill>
                <a:latin typeface="HelveticaNeueLT Std" pitchFamily="34" charset="0"/>
              </a:rPr>
              <a:t>Keeping </a:t>
            </a:r>
            <a:r>
              <a:rPr lang="en-GB" b="1" dirty="0">
                <a:solidFill>
                  <a:srgbClr val="007FAF"/>
                </a:solidFill>
                <a:latin typeface="HelveticaNeueLT Std" pitchFamily="34" charset="0"/>
              </a:rPr>
              <a:t>w</a:t>
            </a:r>
            <a:r>
              <a:rPr lang="en-GB" b="1" dirty="0" smtClean="0">
                <a:solidFill>
                  <a:srgbClr val="007FAF"/>
                </a:solidFill>
                <a:latin typeface="HelveticaNeueLT Std" pitchFamily="34" charset="0"/>
              </a:rPr>
              <a:t>arm </a:t>
            </a:r>
            <a:r>
              <a:rPr lang="en-GB" dirty="0">
                <a:latin typeface="HelveticaNeueLT Std" pitchFamily="34" charset="0"/>
              </a:rPr>
              <a:t>–</a:t>
            </a:r>
            <a:r>
              <a:rPr lang="en-GB" dirty="0" smtClean="0">
                <a:latin typeface="HelveticaNeueLT Std" pitchFamily="34" charset="0"/>
              </a:rPr>
              <a:t> Children with half a heart have difficulty keeping warm. They need to wrap up warm in cold and wet weather or have indoor play provision available.</a:t>
            </a:r>
          </a:p>
          <a:p>
            <a:pPr>
              <a:lnSpc>
                <a:spcPts val="2400"/>
              </a:lnSpc>
            </a:pPr>
            <a:r>
              <a:rPr lang="en-GB" b="1" dirty="0" smtClean="0">
                <a:solidFill>
                  <a:srgbClr val="007FAF"/>
                </a:solidFill>
                <a:latin typeface="HelveticaNeueLT Std" pitchFamily="34" charset="0"/>
              </a:rPr>
              <a:t>Keeping hydrated </a:t>
            </a:r>
            <a:r>
              <a:rPr lang="en-GB" dirty="0" smtClean="0">
                <a:latin typeface="HelveticaNeueLT Std" pitchFamily="34" charset="0"/>
              </a:rPr>
              <a:t>–</a:t>
            </a:r>
            <a:r>
              <a:rPr lang="en-GB" b="1" dirty="0" smtClean="0">
                <a:latin typeface="HelveticaNeueLT Std" pitchFamily="34" charset="0"/>
              </a:rPr>
              <a:t> </a:t>
            </a:r>
            <a:r>
              <a:rPr lang="en-GB" dirty="0" smtClean="0">
                <a:latin typeface="HelveticaNeueLT Std" pitchFamily="34" charset="0"/>
              </a:rPr>
              <a:t>Children with half a heart have to drink enough to create a good circulating blood supply otherwise their hearts do not work very well. Drinks must be available throughout the day.</a:t>
            </a:r>
          </a:p>
          <a:p>
            <a:pPr>
              <a:lnSpc>
                <a:spcPts val="2400"/>
              </a:lnSpc>
            </a:pPr>
            <a:r>
              <a:rPr lang="en-GB" b="1" dirty="0" smtClean="0">
                <a:solidFill>
                  <a:srgbClr val="007FAF"/>
                </a:solidFill>
                <a:latin typeface="HelveticaNeueLT Std" pitchFamily="34" charset="0"/>
              </a:rPr>
              <a:t>Food</a:t>
            </a:r>
            <a:r>
              <a:rPr lang="en-GB" b="1" dirty="0" smtClean="0">
                <a:latin typeface="HelveticaNeueLT Std" pitchFamily="34" charset="0"/>
              </a:rPr>
              <a:t> </a:t>
            </a:r>
            <a:r>
              <a:rPr lang="en-GB" dirty="0" smtClean="0">
                <a:latin typeface="HelveticaNeueLT Std" pitchFamily="34" charset="0"/>
              </a:rPr>
              <a:t>–</a:t>
            </a:r>
            <a:r>
              <a:rPr lang="en-GB" b="1" dirty="0" smtClean="0">
                <a:latin typeface="HelveticaNeueLT Std" pitchFamily="34" charset="0"/>
              </a:rPr>
              <a:t> </a:t>
            </a:r>
            <a:r>
              <a:rPr lang="en-GB" dirty="0" smtClean="0">
                <a:latin typeface="HelveticaNeueLT Std" pitchFamily="34" charset="0"/>
              </a:rPr>
              <a:t>Children with half a working heart need regular boosts of energy by way of healthy snacks. They are often slow eaters so added support may be needed through meal times.</a:t>
            </a:r>
          </a:p>
          <a:p>
            <a:pPr>
              <a:lnSpc>
                <a:spcPts val="2400"/>
              </a:lnSpc>
            </a:pPr>
            <a:r>
              <a:rPr lang="en-GB" b="1" dirty="0" smtClean="0">
                <a:solidFill>
                  <a:srgbClr val="007FAF"/>
                </a:solidFill>
                <a:latin typeface="HelveticaNeueLT Std" pitchFamily="34" charset="0"/>
              </a:rPr>
              <a:t>Medications</a:t>
            </a:r>
            <a:r>
              <a:rPr lang="en-GB" b="1" dirty="0" smtClean="0">
                <a:latin typeface="HelveticaNeueLT Std" pitchFamily="34" charset="0"/>
              </a:rPr>
              <a:t> </a:t>
            </a:r>
            <a:r>
              <a:rPr lang="en-GB" dirty="0">
                <a:latin typeface="HelveticaNeueLT Std" pitchFamily="34" charset="0"/>
              </a:rPr>
              <a:t>–</a:t>
            </a:r>
            <a:r>
              <a:rPr lang="en-GB" b="1" dirty="0">
                <a:latin typeface="HelveticaNeueLT Std" pitchFamily="34" charset="0"/>
              </a:rPr>
              <a:t> </a:t>
            </a:r>
            <a:r>
              <a:rPr lang="en-GB" dirty="0" smtClean="0">
                <a:latin typeface="HelveticaNeueLT Std" pitchFamily="34" charset="0"/>
              </a:rPr>
              <a:t>There may be times when medications need to be taken during the school day. Provision for this should be set out in the Healthcare Plan.</a:t>
            </a:r>
          </a:p>
          <a:p>
            <a:pPr>
              <a:lnSpc>
                <a:spcPts val="2400"/>
              </a:lnSpc>
            </a:pPr>
            <a:r>
              <a:rPr lang="en-GB" b="1" dirty="0">
                <a:solidFill>
                  <a:srgbClr val="007FAF"/>
                </a:solidFill>
                <a:latin typeface="HelveticaNeueLT Std" pitchFamily="34" charset="0"/>
              </a:rPr>
              <a:t>Exhaustion</a:t>
            </a:r>
            <a:r>
              <a:rPr lang="en-GB" b="1" dirty="0">
                <a:latin typeface="HelveticaNeueLT Std" pitchFamily="34" charset="0"/>
              </a:rPr>
              <a:t> </a:t>
            </a:r>
            <a:r>
              <a:rPr lang="en-GB" dirty="0">
                <a:latin typeface="HelveticaNeueLT Std" pitchFamily="34" charset="0"/>
              </a:rPr>
              <a:t>–</a:t>
            </a:r>
            <a:r>
              <a:rPr lang="en-GB" b="1" dirty="0">
                <a:latin typeface="HelveticaNeueLT Std" pitchFamily="34" charset="0"/>
              </a:rPr>
              <a:t> </a:t>
            </a:r>
            <a:r>
              <a:rPr lang="en-GB" dirty="0" smtClean="0">
                <a:latin typeface="HelveticaNeueLT Std" pitchFamily="34" charset="0"/>
              </a:rPr>
              <a:t>If a child with half a heart has used up all of their energy for the day before the end of the school day they may need an opportunity to rest. Provision should be made for a safe place to rest should it be required.</a:t>
            </a:r>
          </a:p>
          <a:p>
            <a:endParaRPr lang="en-GB" b="1" dirty="0">
              <a:latin typeface="HelveticaNeueLT Std" pitchFamily="34" charset="0"/>
            </a:endParaRPr>
          </a:p>
          <a:p>
            <a:endParaRPr lang="en-GB" b="1" dirty="0" smtClean="0">
              <a:latin typeface="HelveticaNeueLT Std" pitchFamily="34" charset="0"/>
            </a:endParaRPr>
          </a:p>
          <a:p>
            <a:endParaRPr lang="en-GB" b="1" dirty="0">
              <a:latin typeface="HelveticaNeueLT Std" pitchFamily="34" charset="0"/>
            </a:endParaRPr>
          </a:p>
        </p:txBody>
      </p:sp>
      <p:sp>
        <p:nvSpPr>
          <p:cNvPr id="8" name="TextBox 7"/>
          <p:cNvSpPr txBox="1"/>
          <p:nvPr/>
        </p:nvSpPr>
        <p:spPr>
          <a:xfrm>
            <a:off x="324654" y="371908"/>
            <a:ext cx="7633824" cy="800219"/>
          </a:xfrm>
          <a:prstGeom prst="rect">
            <a:avLst/>
          </a:prstGeom>
          <a:noFill/>
        </p:spPr>
        <p:txBody>
          <a:bodyPr wrap="square" rtlCol="0">
            <a:spAutoFit/>
          </a:bodyPr>
          <a:lstStyle/>
          <a:p>
            <a:r>
              <a:rPr lang="en-GB" sz="2800" dirty="0" smtClean="0">
                <a:solidFill>
                  <a:srgbClr val="007FAF"/>
                </a:solidFill>
                <a:latin typeface="VAG Rounded Std Thin" pitchFamily="34" charset="0"/>
              </a:rPr>
              <a:t>Keeping a heart child safe </a:t>
            </a:r>
            <a:r>
              <a:rPr lang="en-GB" sz="2000" dirty="0" smtClean="0">
                <a:solidFill>
                  <a:srgbClr val="007FAF"/>
                </a:solidFill>
                <a:latin typeface="VAG Rounded Std Thin" pitchFamily="34" charset="0"/>
              </a:rPr>
              <a:t>continued…</a:t>
            </a:r>
          </a:p>
          <a:p>
            <a:r>
              <a:rPr lang="en-GB" dirty="0" smtClean="0">
                <a:solidFill>
                  <a:srgbClr val="007FAF"/>
                </a:solidFill>
                <a:latin typeface="VAG Rounded Std Light" pitchFamily="34" charset="0"/>
              </a:rPr>
              <a:t>All information about risks and actions should be in the Healthcare Plan</a:t>
            </a:r>
            <a:endParaRPr lang="en-GB" dirty="0">
              <a:solidFill>
                <a:srgbClr val="007FAF"/>
              </a:solidFill>
              <a:latin typeface="VAG Rounded Std Light" pitchFamily="34" charset="0"/>
            </a:endParaRPr>
          </a:p>
        </p:txBody>
      </p:sp>
    </p:spTree>
    <p:extLst>
      <p:ext uri="{BB962C8B-B14F-4D97-AF65-F5344CB8AC3E}">
        <p14:creationId xmlns:p14="http://schemas.microsoft.com/office/powerpoint/2010/main" val="3992157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6" y="305706"/>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xmlns="" id="{818C7A01-E0F3-4C56-8A6D-17673DA6ADC0}"/>
              </a:ext>
            </a:extLst>
          </p:cNvPr>
          <p:cNvSpPr/>
          <p:nvPr/>
        </p:nvSpPr>
        <p:spPr>
          <a:xfrm>
            <a:off x="571696" y="908721"/>
            <a:ext cx="8000608" cy="2520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83569" y="1081767"/>
            <a:ext cx="7776864" cy="3139321"/>
          </a:xfrm>
          <a:prstGeom prst="rect">
            <a:avLst/>
          </a:prstGeom>
          <a:noFill/>
        </p:spPr>
        <p:txBody>
          <a:bodyPr wrap="square" rtlCol="0">
            <a:spAutoFit/>
          </a:bodyPr>
          <a:lstStyle/>
          <a:p>
            <a:r>
              <a:rPr lang="en-GB" dirty="0" smtClean="0">
                <a:solidFill>
                  <a:schemeClr val="bg1"/>
                </a:solidFill>
                <a:latin typeface="HelveticaNeueLT Std" pitchFamily="34" charset="0"/>
              </a:rPr>
              <a:t>When you have half a working heart one of the most complex problems is that your disorder is unseen.</a:t>
            </a:r>
          </a:p>
          <a:p>
            <a:endParaRPr lang="en-GB" dirty="0">
              <a:solidFill>
                <a:schemeClr val="bg1"/>
              </a:solidFill>
              <a:latin typeface="HelveticaNeueLT Std" pitchFamily="34" charset="0"/>
            </a:endParaRPr>
          </a:p>
          <a:p>
            <a:r>
              <a:rPr lang="en-GB" dirty="0" smtClean="0">
                <a:solidFill>
                  <a:schemeClr val="bg1"/>
                </a:solidFill>
                <a:latin typeface="HelveticaNeueLT Std" pitchFamily="34" charset="0"/>
              </a:rPr>
              <a:t>People forget about your challenges because they can not see that you have a problem. The fact that you live with half the energy of your peers, have had repeated operations and hospital visits, and that you have a growing understanding that your heart will never be normal is never seen and often not understood.</a:t>
            </a:r>
          </a:p>
          <a:p>
            <a:endParaRPr lang="en-GB" dirty="0">
              <a:latin typeface="HelveticaNeueLT Std" pitchFamily="34" charset="0"/>
            </a:endParaRPr>
          </a:p>
          <a:p>
            <a:pPr marL="285750" indent="-285750">
              <a:buFont typeface="Arial" panose="020B0604020202020204" pitchFamily="34" charset="0"/>
              <a:buChar char="•"/>
            </a:pPr>
            <a:endParaRPr lang="en-GB" dirty="0" smtClean="0">
              <a:latin typeface="HelveticaNeueLT Std" pitchFamily="34" charset="0"/>
            </a:endParaRPr>
          </a:p>
          <a:p>
            <a:pPr marL="285750" indent="-285750">
              <a:buFont typeface="Arial" panose="020B0604020202020204" pitchFamily="34" charset="0"/>
              <a:buChar char="•"/>
            </a:pPr>
            <a:endParaRPr lang="en-GB" dirty="0">
              <a:latin typeface="HelveticaNeueLT Std" pitchFamily="34" charset="0"/>
            </a:endParaRPr>
          </a:p>
        </p:txBody>
      </p:sp>
      <p:sp>
        <p:nvSpPr>
          <p:cNvPr id="6" name="TextBox 5"/>
          <p:cNvSpPr txBox="1"/>
          <p:nvPr/>
        </p:nvSpPr>
        <p:spPr>
          <a:xfrm>
            <a:off x="323528" y="313492"/>
            <a:ext cx="3024336"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Mental health</a:t>
            </a:r>
            <a:endParaRPr lang="en-GB" sz="2800" dirty="0">
              <a:solidFill>
                <a:srgbClr val="007FAF"/>
              </a:solidFill>
              <a:latin typeface="VAG Rounded Std Thin" pitchFamily="34" charset="0"/>
            </a:endParaRPr>
          </a:p>
        </p:txBody>
      </p:sp>
      <p:sp>
        <p:nvSpPr>
          <p:cNvPr id="8" name="TextBox 7"/>
          <p:cNvSpPr txBox="1"/>
          <p:nvPr/>
        </p:nvSpPr>
        <p:spPr>
          <a:xfrm>
            <a:off x="502332" y="3717032"/>
            <a:ext cx="8139335" cy="2031325"/>
          </a:xfrm>
          <a:prstGeom prst="rect">
            <a:avLst/>
          </a:prstGeom>
          <a:noFill/>
        </p:spPr>
        <p:txBody>
          <a:bodyPr wrap="square" rtlCol="0">
            <a:spAutoFit/>
          </a:bodyPr>
          <a:lstStyle/>
          <a:p>
            <a:r>
              <a:rPr lang="en-GB" dirty="0" smtClean="0">
                <a:latin typeface="HelveticaNeueLT Std" pitchFamily="34" charset="0"/>
              </a:rPr>
              <a:t>Children with half a working heart are often:</a:t>
            </a:r>
          </a:p>
          <a:p>
            <a:pPr marL="285750" indent="-285750">
              <a:buFont typeface="Arial" panose="020B0604020202020204" pitchFamily="34" charset="0"/>
              <a:buChar char="•"/>
            </a:pPr>
            <a:r>
              <a:rPr lang="en-GB" dirty="0" smtClean="0">
                <a:latin typeface="HelveticaNeueLT Std" pitchFamily="34" charset="0"/>
              </a:rPr>
              <a:t>Depressed.</a:t>
            </a:r>
          </a:p>
          <a:p>
            <a:pPr marL="285750" indent="-285750">
              <a:buFont typeface="Arial" panose="020B0604020202020204" pitchFamily="34" charset="0"/>
              <a:buChar char="•"/>
            </a:pPr>
            <a:r>
              <a:rPr lang="en-GB" dirty="0" smtClean="0">
                <a:latin typeface="HelveticaNeueLT Std" pitchFamily="34" charset="0"/>
              </a:rPr>
              <a:t>Bullied.</a:t>
            </a:r>
          </a:p>
          <a:p>
            <a:pPr marL="285750" indent="-285750">
              <a:buFont typeface="Arial" panose="020B0604020202020204" pitchFamily="34" charset="0"/>
              <a:buChar char="•"/>
            </a:pPr>
            <a:r>
              <a:rPr lang="en-GB" dirty="0" smtClean="0">
                <a:latin typeface="HelveticaNeueLT Std" pitchFamily="34" charset="0"/>
              </a:rPr>
              <a:t>Suffer with Post </a:t>
            </a:r>
            <a:r>
              <a:rPr lang="en-GB" dirty="0">
                <a:latin typeface="HelveticaNeueLT Std" pitchFamily="34" charset="0"/>
              </a:rPr>
              <a:t>T</a:t>
            </a:r>
            <a:r>
              <a:rPr lang="en-GB" dirty="0" smtClean="0">
                <a:latin typeface="HelveticaNeueLT Std" pitchFamily="34" charset="0"/>
              </a:rPr>
              <a:t>raumatic </a:t>
            </a:r>
            <a:r>
              <a:rPr lang="en-GB" dirty="0">
                <a:latin typeface="HelveticaNeueLT Std" pitchFamily="34" charset="0"/>
              </a:rPr>
              <a:t>S</a:t>
            </a:r>
            <a:r>
              <a:rPr lang="en-GB" dirty="0" smtClean="0">
                <a:latin typeface="HelveticaNeueLT Std" pitchFamily="34" charset="0"/>
              </a:rPr>
              <a:t>tress Disorder.</a:t>
            </a:r>
          </a:p>
          <a:p>
            <a:pPr marL="285750" indent="-285750">
              <a:buFont typeface="Arial" panose="020B0604020202020204" pitchFamily="34" charset="0"/>
              <a:buChar char="•"/>
            </a:pPr>
            <a:r>
              <a:rPr lang="en-GB" dirty="0" smtClean="0">
                <a:latin typeface="HelveticaNeueLT Std" pitchFamily="34" charset="0"/>
              </a:rPr>
              <a:t>Lack personal confidence.</a:t>
            </a:r>
          </a:p>
          <a:p>
            <a:pPr marL="285750" indent="-285750">
              <a:buFont typeface="Arial" panose="020B0604020202020204" pitchFamily="34" charset="0"/>
              <a:buChar char="•"/>
            </a:pPr>
            <a:endParaRPr lang="en-GB" dirty="0" smtClean="0">
              <a:latin typeface="HelveticaNeueLT Std" pitchFamily="34" charset="0"/>
            </a:endParaRPr>
          </a:p>
          <a:p>
            <a:pPr marL="285750" indent="-285750">
              <a:buFont typeface="Arial" panose="020B0604020202020204" pitchFamily="34" charset="0"/>
              <a:buChar char="•"/>
            </a:pPr>
            <a:endParaRPr lang="en-GB" dirty="0">
              <a:latin typeface="HelveticaNeueLT Std" pitchFamily="34" charset="0"/>
            </a:endParaRPr>
          </a:p>
        </p:txBody>
      </p:sp>
    </p:spTree>
    <p:extLst>
      <p:ext uri="{BB962C8B-B14F-4D97-AF65-F5344CB8AC3E}">
        <p14:creationId xmlns:p14="http://schemas.microsoft.com/office/powerpoint/2010/main" val="3266113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0365" y="5620075"/>
            <a:ext cx="1298099" cy="833261"/>
          </a:xfrm>
          <a:prstGeom prst="rect">
            <a:avLst/>
          </a:prstGeom>
        </p:spPr>
      </p:pic>
      <p:sp>
        <p:nvSpPr>
          <p:cNvPr id="7" name="TextBox 6"/>
          <p:cNvSpPr txBox="1"/>
          <p:nvPr/>
        </p:nvSpPr>
        <p:spPr>
          <a:xfrm>
            <a:off x="323528" y="1124744"/>
            <a:ext cx="8352928" cy="424731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Early Years Foundation Stage (EYFS) and Key Stage 1 booklet.</a:t>
            </a: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Key Stage 2 – junior school booklet.</a:t>
            </a: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Healthcare </a:t>
            </a:r>
            <a:r>
              <a:rPr lang="en-GB" sz="2000" dirty="0">
                <a:solidFill>
                  <a:srgbClr val="007FAF"/>
                </a:solidFill>
                <a:latin typeface="HelveticaNeueLT Std" pitchFamily="34" charset="0"/>
              </a:rPr>
              <a:t>P</a:t>
            </a:r>
            <a:r>
              <a:rPr lang="en-GB" sz="2000" dirty="0" smtClean="0">
                <a:solidFill>
                  <a:srgbClr val="007FAF"/>
                </a:solidFill>
                <a:latin typeface="HelveticaNeueLT Std" pitchFamily="34" charset="0"/>
              </a:rPr>
              <a:t>lans for Children and Young People with a Single Ventricle Heart Condition booklet.</a:t>
            </a: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Support for a Child with Special Educational Needs within Nursery, School and Further Education booklet.</a:t>
            </a: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Sport and exercise booklet.</a:t>
            </a: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Living with anticoagulation booklet.</a:t>
            </a: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Half a heart…Half the </a:t>
            </a:r>
            <a:r>
              <a:rPr lang="en-GB" sz="2000" smtClean="0">
                <a:solidFill>
                  <a:srgbClr val="007FAF"/>
                </a:solidFill>
                <a:latin typeface="HelveticaNeueLT Std" pitchFamily="34" charset="0"/>
              </a:rPr>
              <a:t>Energy plan.</a:t>
            </a:r>
            <a:endParaRPr lang="en-GB" sz="2000" dirty="0" smtClean="0">
              <a:solidFill>
                <a:srgbClr val="007FAF"/>
              </a:solidFill>
              <a:latin typeface="HelveticaNeueLT Std" pitchFamily="34" charset="0"/>
            </a:endParaRPr>
          </a:p>
          <a:p>
            <a:pPr marL="285750" indent="-285750">
              <a:buFont typeface="Arial" panose="020B0604020202020204" pitchFamily="34" charset="0"/>
              <a:buChar char="•"/>
            </a:pPr>
            <a:r>
              <a:rPr lang="en-GB" sz="2000" dirty="0" smtClean="0">
                <a:solidFill>
                  <a:srgbClr val="007FAF"/>
                </a:solidFill>
                <a:latin typeface="HelveticaNeueLT Std" pitchFamily="34" charset="0"/>
              </a:rPr>
              <a:t>www.lhm.org.uk</a:t>
            </a:r>
            <a:endParaRPr lang="en-GB" sz="2000" dirty="0">
              <a:solidFill>
                <a:srgbClr val="007FAF"/>
              </a:solidFill>
              <a:latin typeface="HelveticaNeueLT Std" pitchFamily="34" charset="0"/>
            </a:endParaRPr>
          </a:p>
        </p:txBody>
      </p:sp>
      <p:sp>
        <p:nvSpPr>
          <p:cNvPr id="8" name="TextBox 7"/>
          <p:cNvSpPr txBox="1"/>
          <p:nvPr/>
        </p:nvSpPr>
        <p:spPr>
          <a:xfrm>
            <a:off x="323528" y="313492"/>
            <a:ext cx="3024336"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Resources</a:t>
            </a:r>
            <a:endParaRPr lang="en-GB" sz="2800" dirty="0">
              <a:solidFill>
                <a:srgbClr val="007FAF"/>
              </a:solidFill>
              <a:latin typeface="VAG Rounded Std Thin" pitchFamily="34" charset="0"/>
            </a:endParaRPr>
          </a:p>
        </p:txBody>
      </p:sp>
    </p:spTree>
    <p:extLst>
      <p:ext uri="{BB962C8B-B14F-4D97-AF65-F5344CB8AC3E}">
        <p14:creationId xmlns:p14="http://schemas.microsoft.com/office/powerpoint/2010/main" val="775553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4269437" cy="266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36096" y="764704"/>
            <a:ext cx="2448272" cy="461665"/>
          </a:xfrm>
          <a:prstGeom prst="rect">
            <a:avLst/>
          </a:prstGeom>
          <a:noFill/>
        </p:spPr>
        <p:txBody>
          <a:bodyPr wrap="square" rtlCol="0">
            <a:spAutoFit/>
          </a:bodyPr>
          <a:lstStyle/>
          <a:p>
            <a:r>
              <a:rPr lang="en-GB" sz="2400" dirty="0" smtClean="0">
                <a:solidFill>
                  <a:srgbClr val="007FAF"/>
                </a:solidFill>
                <a:latin typeface="VAG Rounded Std Light" pitchFamily="34" charset="0"/>
              </a:rPr>
              <a:t>The Normal Heart</a:t>
            </a:r>
            <a:endParaRPr lang="en-GB" sz="2400" dirty="0">
              <a:solidFill>
                <a:srgbClr val="007FAF"/>
              </a:solidFill>
              <a:latin typeface="VAG Rounded Std Light" pitchFamily="34" charset="0"/>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403" y="3426927"/>
            <a:ext cx="4399037" cy="2744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115616" y="5373216"/>
            <a:ext cx="2880320" cy="830997"/>
          </a:xfrm>
          <a:prstGeom prst="rect">
            <a:avLst/>
          </a:prstGeom>
          <a:noFill/>
        </p:spPr>
        <p:txBody>
          <a:bodyPr wrap="square" rtlCol="0">
            <a:spAutoFit/>
          </a:bodyPr>
          <a:lstStyle/>
          <a:p>
            <a:r>
              <a:rPr lang="en-GB" sz="2400" dirty="0" smtClean="0">
                <a:solidFill>
                  <a:srgbClr val="007FAF"/>
                </a:solidFill>
                <a:latin typeface="VAG Rounded Std Light" pitchFamily="34" charset="0"/>
              </a:rPr>
              <a:t>Hypoplastic Left Heart Syndrome</a:t>
            </a:r>
            <a:endParaRPr lang="en-GB" sz="2400" dirty="0">
              <a:solidFill>
                <a:srgbClr val="007FAF"/>
              </a:solidFill>
              <a:latin typeface="VAG Rounded Std Light" pitchFamily="34" charset="0"/>
            </a:endParaRPr>
          </a:p>
        </p:txBody>
      </p:sp>
    </p:spTree>
    <p:extLst>
      <p:ext uri="{BB962C8B-B14F-4D97-AF65-F5344CB8AC3E}">
        <p14:creationId xmlns:p14="http://schemas.microsoft.com/office/powerpoint/2010/main" val="340038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4269437" cy="266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436096" y="764704"/>
            <a:ext cx="2448272" cy="461665"/>
          </a:xfrm>
          <a:prstGeom prst="rect">
            <a:avLst/>
          </a:prstGeom>
          <a:noFill/>
        </p:spPr>
        <p:txBody>
          <a:bodyPr wrap="square" rtlCol="0">
            <a:spAutoFit/>
          </a:bodyPr>
          <a:lstStyle/>
          <a:p>
            <a:r>
              <a:rPr lang="en-GB" sz="2400" dirty="0" smtClean="0">
                <a:solidFill>
                  <a:srgbClr val="007FAF"/>
                </a:solidFill>
                <a:latin typeface="VAG Rounded Std Light" pitchFamily="34" charset="0"/>
              </a:rPr>
              <a:t>The Normal Heart</a:t>
            </a:r>
            <a:endParaRPr lang="en-GB" sz="2400" dirty="0">
              <a:solidFill>
                <a:srgbClr val="007FAF"/>
              </a:solidFill>
              <a:latin typeface="VAG Rounded Std Light" pitchFamily="34" charset="0"/>
            </a:endParaRPr>
          </a:p>
        </p:txBody>
      </p:sp>
      <p:sp>
        <p:nvSpPr>
          <p:cNvPr id="10" name="TextBox 9"/>
          <p:cNvSpPr txBox="1"/>
          <p:nvPr/>
        </p:nvSpPr>
        <p:spPr>
          <a:xfrm>
            <a:off x="1115616" y="5373216"/>
            <a:ext cx="2880320" cy="461665"/>
          </a:xfrm>
          <a:prstGeom prst="rect">
            <a:avLst/>
          </a:prstGeom>
          <a:noFill/>
        </p:spPr>
        <p:txBody>
          <a:bodyPr wrap="square" rtlCol="0">
            <a:spAutoFit/>
          </a:bodyPr>
          <a:lstStyle/>
          <a:p>
            <a:r>
              <a:rPr lang="en-GB" sz="2400" dirty="0" smtClean="0">
                <a:solidFill>
                  <a:srgbClr val="007FAF"/>
                </a:solidFill>
                <a:latin typeface="VAG Rounded Std Light" pitchFamily="34" charset="0"/>
              </a:rPr>
              <a:t>Tricuspid Atresia</a:t>
            </a:r>
            <a:endParaRPr lang="en-GB" sz="2400" dirty="0">
              <a:solidFill>
                <a:srgbClr val="007FAF"/>
              </a:solidFill>
              <a:latin typeface="VAG Rounded Std Light"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3" y="3396483"/>
            <a:ext cx="4327271" cy="289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9597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4269437" cy="266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36096" y="764704"/>
            <a:ext cx="2448272" cy="461665"/>
          </a:xfrm>
          <a:prstGeom prst="rect">
            <a:avLst/>
          </a:prstGeom>
          <a:noFill/>
        </p:spPr>
        <p:txBody>
          <a:bodyPr wrap="square" rtlCol="0">
            <a:spAutoFit/>
          </a:bodyPr>
          <a:lstStyle/>
          <a:p>
            <a:r>
              <a:rPr lang="en-GB" sz="2400" dirty="0" smtClean="0">
                <a:solidFill>
                  <a:srgbClr val="007FAF"/>
                </a:solidFill>
                <a:latin typeface="VAG Rounded Std Light" pitchFamily="34" charset="0"/>
              </a:rPr>
              <a:t>The Normal Heart</a:t>
            </a:r>
            <a:endParaRPr lang="en-GB" sz="2400" dirty="0">
              <a:solidFill>
                <a:srgbClr val="007FAF"/>
              </a:solidFill>
              <a:latin typeface="VAG Rounded Std Light" pitchFamily="34" charset="0"/>
            </a:endParaRPr>
          </a:p>
        </p:txBody>
      </p:sp>
      <p:sp>
        <p:nvSpPr>
          <p:cNvPr id="9" name="TextBox 8"/>
          <p:cNvSpPr txBox="1"/>
          <p:nvPr/>
        </p:nvSpPr>
        <p:spPr>
          <a:xfrm>
            <a:off x="1115616" y="5373216"/>
            <a:ext cx="2880320" cy="830997"/>
          </a:xfrm>
          <a:prstGeom prst="rect">
            <a:avLst/>
          </a:prstGeom>
          <a:noFill/>
        </p:spPr>
        <p:txBody>
          <a:bodyPr wrap="square" rtlCol="0">
            <a:spAutoFit/>
          </a:bodyPr>
          <a:lstStyle/>
          <a:p>
            <a:r>
              <a:rPr lang="en-GB" sz="2400" dirty="0" smtClean="0">
                <a:solidFill>
                  <a:srgbClr val="007FAF"/>
                </a:solidFill>
                <a:latin typeface="VAG Rounded Std Light" pitchFamily="34" charset="0"/>
              </a:rPr>
              <a:t>Complex Pulmonary Atresia</a:t>
            </a:r>
            <a:endParaRPr lang="en-GB" sz="2400" dirty="0">
              <a:solidFill>
                <a:srgbClr val="007FAF"/>
              </a:solidFill>
              <a:latin typeface="VAG Rounded Std Light"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3506544"/>
            <a:ext cx="4407933" cy="2644759"/>
          </a:xfrm>
          <a:prstGeom prst="rect">
            <a:avLst/>
          </a:prstGeom>
        </p:spPr>
      </p:pic>
    </p:spTree>
    <p:extLst>
      <p:ext uri="{BB962C8B-B14F-4D97-AF65-F5344CB8AC3E}">
        <p14:creationId xmlns:p14="http://schemas.microsoft.com/office/powerpoint/2010/main" val="273113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4269437" cy="266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36096" y="764704"/>
            <a:ext cx="2448272" cy="461665"/>
          </a:xfrm>
          <a:prstGeom prst="rect">
            <a:avLst/>
          </a:prstGeom>
          <a:noFill/>
        </p:spPr>
        <p:txBody>
          <a:bodyPr wrap="square" rtlCol="0">
            <a:spAutoFit/>
          </a:bodyPr>
          <a:lstStyle/>
          <a:p>
            <a:r>
              <a:rPr lang="en-GB" sz="2400" dirty="0" smtClean="0">
                <a:solidFill>
                  <a:srgbClr val="007FAF"/>
                </a:solidFill>
                <a:latin typeface="VAG Rounded Std Light" pitchFamily="34" charset="0"/>
              </a:rPr>
              <a:t>The Normal Heart</a:t>
            </a:r>
            <a:endParaRPr lang="en-GB" sz="2400" dirty="0">
              <a:solidFill>
                <a:srgbClr val="007FAF"/>
              </a:solidFill>
              <a:latin typeface="VAG Rounded Std Light" pitchFamily="34" charset="0"/>
            </a:endParaRPr>
          </a:p>
        </p:txBody>
      </p:sp>
      <p:sp>
        <p:nvSpPr>
          <p:cNvPr id="9" name="TextBox 8"/>
          <p:cNvSpPr txBox="1"/>
          <p:nvPr/>
        </p:nvSpPr>
        <p:spPr>
          <a:xfrm>
            <a:off x="1115616" y="5373216"/>
            <a:ext cx="2880320" cy="461665"/>
          </a:xfrm>
          <a:prstGeom prst="rect">
            <a:avLst/>
          </a:prstGeom>
          <a:noFill/>
        </p:spPr>
        <p:txBody>
          <a:bodyPr wrap="square" rtlCol="0">
            <a:spAutoFit/>
          </a:bodyPr>
          <a:lstStyle/>
          <a:p>
            <a:r>
              <a:rPr lang="en-GB" sz="2400" dirty="0" err="1" smtClean="0">
                <a:solidFill>
                  <a:srgbClr val="007FAF"/>
                </a:solidFill>
                <a:latin typeface="VAG Rounded Std Light" pitchFamily="34" charset="0"/>
              </a:rPr>
              <a:t>Univentricular</a:t>
            </a:r>
            <a:r>
              <a:rPr lang="en-GB" sz="2400" dirty="0" smtClean="0">
                <a:solidFill>
                  <a:srgbClr val="007FAF"/>
                </a:solidFill>
                <a:latin typeface="VAG Rounded Std Light" pitchFamily="34" charset="0"/>
              </a:rPr>
              <a:t> Heart</a:t>
            </a:r>
            <a:endParaRPr lang="en-GB" sz="2400" dirty="0">
              <a:solidFill>
                <a:srgbClr val="007FAF"/>
              </a:solidFill>
              <a:latin typeface="VAG Rounded Std Light" pitchFamily="34"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0942" y="3284984"/>
            <a:ext cx="3733466" cy="295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214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9551" y="2601320"/>
            <a:ext cx="8066851" cy="3708000"/>
          </a:xfrm>
          <a:prstGeom prst="rect">
            <a:avLst/>
          </a:prstGeom>
          <a:noFill/>
          <a:ln w="19050">
            <a:solidFill>
              <a:srgbClr val="007FAF"/>
            </a:solidFill>
          </a:ln>
        </p:spPr>
        <p:txBody>
          <a:bodyPr wrap="square" rtlCol="0">
            <a:spAutoFit/>
          </a:bodyPr>
          <a:lstStyle/>
          <a:p>
            <a:endParaRPr lang="en-GB"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1" y="476672"/>
            <a:ext cx="1789782" cy="1788325"/>
          </a:xfrm>
          <a:prstGeom prst="rect">
            <a:avLst/>
          </a:prstGeom>
          <a:noFill/>
          <a:ln w="25400">
            <a:solidFill>
              <a:srgbClr val="007FA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555776" y="404664"/>
            <a:ext cx="6050626" cy="1292662"/>
          </a:xfrm>
          <a:prstGeom prst="rect">
            <a:avLst/>
          </a:prstGeom>
          <a:noFill/>
        </p:spPr>
        <p:txBody>
          <a:bodyPr wrap="square" rtlCol="0">
            <a:spAutoFit/>
          </a:bodyPr>
          <a:lstStyle/>
          <a:p>
            <a:r>
              <a:rPr lang="en-GB" sz="2400" dirty="0" smtClean="0">
                <a:solidFill>
                  <a:srgbClr val="007FAF"/>
                </a:solidFill>
                <a:latin typeface="VAG Rounded Std Thin" pitchFamily="34" charset="0"/>
              </a:rPr>
              <a:t>My Child</a:t>
            </a:r>
          </a:p>
          <a:p>
            <a:r>
              <a:rPr lang="en-GB" dirty="0" smtClean="0"/>
              <a:t>Include information about their number of operations, medications etc.</a:t>
            </a:r>
          </a:p>
          <a:p>
            <a:endParaRPr lang="en-GB" dirty="0"/>
          </a:p>
        </p:txBody>
      </p:sp>
    </p:spTree>
    <p:extLst>
      <p:ext uri="{BB962C8B-B14F-4D97-AF65-F5344CB8AC3E}">
        <p14:creationId xmlns:p14="http://schemas.microsoft.com/office/powerpoint/2010/main" val="1730160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682" y="570992"/>
            <a:ext cx="6174432" cy="4630824"/>
          </a:xfrm>
          <a:prstGeom prst="rect">
            <a:avLst/>
          </a:prstGeom>
        </p:spPr>
      </p:pic>
      <p:sp>
        <p:nvSpPr>
          <p:cNvPr id="5" name="TextBox 4"/>
          <p:cNvSpPr txBox="1"/>
          <p:nvPr/>
        </p:nvSpPr>
        <p:spPr>
          <a:xfrm>
            <a:off x="1835696" y="5742723"/>
            <a:ext cx="5544616" cy="523220"/>
          </a:xfrm>
          <a:prstGeom prst="rect">
            <a:avLst/>
          </a:prstGeom>
          <a:noFill/>
        </p:spPr>
        <p:txBody>
          <a:bodyPr wrap="square" rtlCol="0">
            <a:spAutoFit/>
          </a:bodyPr>
          <a:lstStyle/>
          <a:p>
            <a:pPr algn="ctr"/>
            <a:r>
              <a:rPr lang="en-GB" sz="2800" dirty="0" smtClean="0">
                <a:solidFill>
                  <a:srgbClr val="0070C0"/>
                </a:solidFill>
                <a:latin typeface="VAG Rounded Std Thin" pitchFamily="34" charset="0"/>
              </a:rPr>
              <a:t>School life is all about BALANCE</a:t>
            </a:r>
            <a:endParaRPr lang="en-GB" sz="2800" dirty="0">
              <a:solidFill>
                <a:srgbClr val="0070C0"/>
              </a:solidFill>
              <a:latin typeface="VAG Rounded Std Thin" pitchFamily="34" charset="0"/>
            </a:endParaRPr>
          </a:p>
        </p:txBody>
      </p:sp>
    </p:spTree>
    <p:extLst>
      <p:ext uri="{BB962C8B-B14F-4D97-AF65-F5344CB8AC3E}">
        <p14:creationId xmlns:p14="http://schemas.microsoft.com/office/powerpoint/2010/main" val="175508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95536" y="385500"/>
            <a:ext cx="7232487"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Half a Heart…Half the Energy</a:t>
            </a:r>
            <a:endParaRPr lang="en-GB" sz="2800" dirty="0">
              <a:solidFill>
                <a:srgbClr val="007FAF"/>
              </a:solidFill>
              <a:latin typeface="VAG Rounded Std Thin" pitchFamily="34" charset="0"/>
            </a:endParaRPr>
          </a:p>
        </p:txBody>
      </p:sp>
      <p:sp>
        <p:nvSpPr>
          <p:cNvPr id="10" name="TextBox 9"/>
          <p:cNvSpPr txBox="1"/>
          <p:nvPr/>
        </p:nvSpPr>
        <p:spPr>
          <a:xfrm>
            <a:off x="539552" y="1124744"/>
            <a:ext cx="3842530" cy="646331"/>
          </a:xfrm>
          <a:prstGeom prst="rect">
            <a:avLst/>
          </a:prstGeom>
          <a:noFill/>
        </p:spPr>
        <p:txBody>
          <a:bodyPr wrap="square" rtlCol="0">
            <a:spAutoFit/>
          </a:bodyPr>
          <a:lstStyle/>
          <a:p>
            <a:r>
              <a:rPr lang="en-GB" dirty="0" smtClean="0">
                <a:latin typeface="VAG Rounded Std Light" pitchFamily="34" charset="0"/>
              </a:rPr>
              <a:t>Children with a </a:t>
            </a:r>
            <a:r>
              <a:rPr lang="en-GB" b="1" dirty="0" smtClean="0">
                <a:latin typeface="VAG Rounded Std Light" pitchFamily="34" charset="0"/>
              </a:rPr>
              <a:t>normal </a:t>
            </a:r>
            <a:r>
              <a:rPr lang="en-GB" b="1" dirty="0">
                <a:latin typeface="VAG Rounded Std Light" pitchFamily="34" charset="0"/>
              </a:rPr>
              <a:t>h</a:t>
            </a:r>
            <a:r>
              <a:rPr lang="en-GB" b="1" dirty="0" smtClean="0">
                <a:latin typeface="VAG Rounded Std Light" pitchFamily="34" charset="0"/>
              </a:rPr>
              <a:t>eart </a:t>
            </a:r>
            <a:r>
              <a:rPr lang="en-GB" dirty="0" smtClean="0">
                <a:latin typeface="VAG Rounded Std Light" pitchFamily="34" charset="0"/>
              </a:rPr>
              <a:t>have 20 </a:t>
            </a:r>
            <a:r>
              <a:rPr lang="en-GB" dirty="0" err="1" smtClean="0">
                <a:latin typeface="VAG Rounded Std Light" pitchFamily="34" charset="0"/>
              </a:rPr>
              <a:t>spoonfuls</a:t>
            </a:r>
            <a:r>
              <a:rPr lang="en-GB" dirty="0" smtClean="0">
                <a:latin typeface="VAG Rounded Std Light" pitchFamily="34" charset="0"/>
              </a:rPr>
              <a:t> of energy to use each day</a:t>
            </a:r>
            <a:r>
              <a:rPr lang="en-GB" dirty="0" smtClean="0"/>
              <a:t>.</a:t>
            </a:r>
            <a:endParaRPr lang="en-GB" dirty="0"/>
          </a:p>
        </p:txBody>
      </p:sp>
      <p:sp>
        <p:nvSpPr>
          <p:cNvPr id="11" name="TextBox 10"/>
          <p:cNvSpPr txBox="1"/>
          <p:nvPr/>
        </p:nvSpPr>
        <p:spPr>
          <a:xfrm>
            <a:off x="5434141" y="1124744"/>
            <a:ext cx="2954283" cy="646331"/>
          </a:xfrm>
          <a:prstGeom prst="rect">
            <a:avLst/>
          </a:prstGeom>
          <a:noFill/>
        </p:spPr>
        <p:txBody>
          <a:bodyPr wrap="square" rtlCol="0">
            <a:spAutoFit/>
          </a:bodyPr>
          <a:lstStyle/>
          <a:p>
            <a:r>
              <a:rPr lang="en-GB" dirty="0" smtClean="0">
                <a:latin typeface="VAG Rounded Std Light" pitchFamily="34" charset="0"/>
              </a:rPr>
              <a:t>Children with </a:t>
            </a:r>
            <a:r>
              <a:rPr lang="en-GB" b="1" dirty="0" smtClean="0">
                <a:latin typeface="VAG Rounded Std Light" pitchFamily="34" charset="0"/>
              </a:rPr>
              <a:t>half a heart </a:t>
            </a:r>
            <a:r>
              <a:rPr lang="en-GB" dirty="0" smtClean="0">
                <a:latin typeface="VAG Rounded Std Light" pitchFamily="34" charset="0"/>
              </a:rPr>
              <a:t>just have 10.</a:t>
            </a:r>
            <a:endParaRPr lang="en-GB" dirty="0">
              <a:latin typeface="VAG Rounded Std Light"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0516" y="3719712"/>
            <a:ext cx="44196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404" y="2048075"/>
            <a:ext cx="10795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804" y="2048074"/>
            <a:ext cx="10795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62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 y="251474"/>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65056" y="3406630"/>
            <a:ext cx="3033699"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HelveticaNeueLT Std" pitchFamily="34" charset="0"/>
              </a:rPr>
              <a:t>Lack of energy.</a:t>
            </a:r>
          </a:p>
          <a:p>
            <a:pPr marL="285750" indent="-285750">
              <a:buFont typeface="Arial" panose="020B0604020202020204" pitchFamily="34" charset="0"/>
              <a:buChar char="•"/>
            </a:pPr>
            <a:r>
              <a:rPr lang="en-GB" dirty="0" smtClean="0">
                <a:latin typeface="HelveticaNeueLT Std" pitchFamily="34" charset="0"/>
              </a:rPr>
              <a:t>Lack of sleep.</a:t>
            </a:r>
          </a:p>
          <a:p>
            <a:pPr marL="285750" indent="-285750">
              <a:buFont typeface="Arial" panose="020B0604020202020204" pitchFamily="34" charset="0"/>
              <a:buChar char="•"/>
            </a:pPr>
            <a:r>
              <a:rPr lang="en-GB" dirty="0" smtClean="0">
                <a:latin typeface="HelveticaNeueLT Std" pitchFamily="34" charset="0"/>
              </a:rPr>
              <a:t>An </a:t>
            </a:r>
            <a:r>
              <a:rPr lang="en-GB" dirty="0" smtClean="0">
                <a:latin typeface="HelveticaNeueLT Std" pitchFamily="34" charset="0"/>
              </a:rPr>
              <a:t>educational </a:t>
            </a:r>
            <a:r>
              <a:rPr lang="en-GB" dirty="0" smtClean="0">
                <a:latin typeface="HelveticaNeueLT Std" pitchFamily="34" charset="0"/>
              </a:rPr>
              <a:t>problem.</a:t>
            </a:r>
            <a:endParaRPr lang="en-GB" dirty="0">
              <a:latin typeface="HelveticaNeueLT Std" pitchFamily="34" charset="0"/>
            </a:endParaRPr>
          </a:p>
        </p:txBody>
      </p:sp>
      <p:sp>
        <p:nvSpPr>
          <p:cNvPr id="7" name="TextBox 6"/>
          <p:cNvSpPr txBox="1"/>
          <p:nvPr/>
        </p:nvSpPr>
        <p:spPr>
          <a:xfrm>
            <a:off x="4865056" y="4365104"/>
            <a:ext cx="3204357" cy="1831271"/>
          </a:xfrm>
          <a:prstGeom prst="rect">
            <a:avLst/>
          </a:prstGeom>
          <a:noFill/>
        </p:spPr>
        <p:txBody>
          <a:bodyPr wrap="square" rtlCol="0">
            <a:spAutoFit/>
          </a:bodyPr>
          <a:lstStyle/>
          <a:p>
            <a:pPr>
              <a:spcAft>
                <a:spcPts val="600"/>
              </a:spcAft>
            </a:pPr>
            <a:r>
              <a:rPr lang="en-GB" dirty="0" smtClean="0">
                <a:solidFill>
                  <a:srgbClr val="007FAF"/>
                </a:solidFill>
                <a:latin typeface="HelveticaNeueLT Std" pitchFamily="34" charset="0"/>
              </a:rPr>
              <a:t>Problem areas:</a:t>
            </a:r>
          </a:p>
          <a:p>
            <a:pPr marL="285750" indent="-285750">
              <a:buFont typeface="Arial" panose="020B0604020202020204" pitchFamily="34" charset="0"/>
              <a:buChar char="•"/>
            </a:pPr>
            <a:r>
              <a:rPr lang="en-GB" dirty="0" smtClean="0">
                <a:latin typeface="HelveticaNeueLT Std" pitchFamily="34" charset="0"/>
              </a:rPr>
              <a:t>After a physical lesson.</a:t>
            </a:r>
          </a:p>
          <a:p>
            <a:pPr marL="285750" indent="-285750">
              <a:buFont typeface="Arial" panose="020B0604020202020204" pitchFamily="34" charset="0"/>
              <a:buChar char="•"/>
            </a:pPr>
            <a:r>
              <a:rPr lang="en-GB" dirty="0" smtClean="0">
                <a:latin typeface="HelveticaNeueLT Std" pitchFamily="34" charset="0"/>
              </a:rPr>
              <a:t>Before food.</a:t>
            </a:r>
          </a:p>
          <a:p>
            <a:pPr marL="285750" indent="-285750">
              <a:buFont typeface="Arial" panose="020B0604020202020204" pitchFamily="34" charset="0"/>
              <a:buChar char="•"/>
            </a:pPr>
            <a:r>
              <a:rPr lang="en-GB" dirty="0" smtClean="0">
                <a:latin typeface="HelveticaNeueLT Std" pitchFamily="34" charset="0"/>
              </a:rPr>
              <a:t>End of the day.</a:t>
            </a:r>
          </a:p>
          <a:p>
            <a:pPr marL="285750" indent="-285750">
              <a:buFont typeface="Arial" panose="020B0604020202020204" pitchFamily="34" charset="0"/>
              <a:buChar char="•"/>
            </a:pPr>
            <a:r>
              <a:rPr lang="en-GB" dirty="0" smtClean="0">
                <a:latin typeface="HelveticaNeueLT Std" pitchFamily="34" charset="0"/>
              </a:rPr>
              <a:t>End of the week.</a:t>
            </a:r>
          </a:p>
          <a:p>
            <a:pPr marL="285750" indent="-285750">
              <a:buFont typeface="Arial" panose="020B0604020202020204" pitchFamily="34" charset="0"/>
              <a:buChar char="•"/>
            </a:pPr>
            <a:r>
              <a:rPr lang="en-GB" dirty="0" smtClean="0">
                <a:latin typeface="HelveticaNeueLT Std" pitchFamily="34" charset="0"/>
              </a:rPr>
              <a:t>Homework.</a:t>
            </a:r>
            <a:endParaRPr lang="en-GB" dirty="0">
              <a:latin typeface="HelveticaNeueLT Std"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32" y="1210951"/>
            <a:ext cx="3553594" cy="200202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207732"/>
            <a:ext cx="2673659" cy="200524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32" y="3724233"/>
            <a:ext cx="3553594" cy="236906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Concentration</a:t>
            </a:r>
            <a:endParaRPr lang="en-GB" sz="2800" dirty="0">
              <a:solidFill>
                <a:srgbClr val="007FAF"/>
              </a:solidFill>
              <a:latin typeface="VAG Rounded Std Thin" pitchFamily="34" charset="0"/>
            </a:endParaRPr>
          </a:p>
        </p:txBody>
      </p:sp>
    </p:spTree>
    <p:extLst>
      <p:ext uri="{BB962C8B-B14F-4D97-AF65-F5344CB8AC3E}">
        <p14:creationId xmlns:p14="http://schemas.microsoft.com/office/powerpoint/2010/main" val="2007745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1508</TotalTime>
  <Words>1042</Words>
  <Application>Microsoft Office PowerPoint</Application>
  <PresentationFormat>On-screen Show (4:3)</PresentationFormat>
  <Paragraphs>102</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Suzie Hutchinson</dc:creator>
  <cp:lastModifiedBy>Harjot Kaur</cp:lastModifiedBy>
  <cp:revision>55</cp:revision>
  <cp:lastPrinted>2018-08-07T10:01:33Z</cp:lastPrinted>
  <dcterms:created xsi:type="dcterms:W3CDTF">2018-04-27T13:56:12Z</dcterms:created>
  <dcterms:modified xsi:type="dcterms:W3CDTF">2018-08-20T14:01:28Z</dcterms:modified>
</cp:coreProperties>
</file>